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思源宋体 Bold" charset="1" panose="02020700000000000000"/>
      <p:regular r:id="rId20"/>
    </p:embeddedFont>
    <p:embeddedFont>
      <p:font typeface="思源黑体 1" charset="1" panose="020B0500000000000000"/>
      <p:regular r:id="rId21"/>
    </p:embeddedFont>
    <p:embeddedFont>
      <p:font typeface="思源宋体" charset="1" panose="020204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850978" y="2868571"/>
            <a:ext cx="7437022" cy="7418429"/>
          </a:xfrm>
          <a:custGeom>
            <a:avLst/>
            <a:gdLst/>
            <a:ahLst/>
            <a:cxnLst/>
            <a:rect r="r" b="b" t="t" l="l"/>
            <a:pathLst>
              <a:path h="7418429" w="7437022">
                <a:moveTo>
                  <a:pt x="7437022" y="0"/>
                </a:moveTo>
                <a:lnTo>
                  <a:pt x="0" y="0"/>
                </a:lnTo>
                <a:lnTo>
                  <a:pt x="0" y="7418429"/>
                </a:lnTo>
                <a:lnTo>
                  <a:pt x="7437022" y="7418429"/>
                </a:lnTo>
                <a:lnTo>
                  <a:pt x="74370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-418216" y="-64778"/>
            <a:ext cx="3594590" cy="3585604"/>
          </a:xfrm>
          <a:custGeom>
            <a:avLst/>
            <a:gdLst/>
            <a:ahLst/>
            <a:cxnLst/>
            <a:rect r="r" b="b" t="t" l="l"/>
            <a:pathLst>
              <a:path h="3585604" w="3594590">
                <a:moveTo>
                  <a:pt x="3594590" y="0"/>
                </a:moveTo>
                <a:lnTo>
                  <a:pt x="0" y="0"/>
                </a:lnTo>
                <a:lnTo>
                  <a:pt x="0" y="3585604"/>
                </a:lnTo>
                <a:lnTo>
                  <a:pt x="3594590" y="3585604"/>
                </a:lnTo>
                <a:lnTo>
                  <a:pt x="35945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-585509" y="1930863"/>
            <a:ext cx="2741641" cy="2734786"/>
          </a:xfrm>
          <a:custGeom>
            <a:avLst/>
            <a:gdLst/>
            <a:ahLst/>
            <a:cxnLst/>
            <a:rect r="r" b="b" t="t" l="l"/>
            <a:pathLst>
              <a:path h="2734786" w="2741641">
                <a:moveTo>
                  <a:pt x="2741641" y="0"/>
                </a:moveTo>
                <a:lnTo>
                  <a:pt x="0" y="0"/>
                </a:lnTo>
                <a:lnTo>
                  <a:pt x="0" y="2734787"/>
                </a:lnTo>
                <a:lnTo>
                  <a:pt x="2741641" y="2734787"/>
                </a:lnTo>
                <a:lnTo>
                  <a:pt x="274164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782609" y="326570"/>
            <a:ext cx="4111558" cy="4101279"/>
          </a:xfrm>
          <a:custGeom>
            <a:avLst/>
            <a:gdLst/>
            <a:ahLst/>
            <a:cxnLst/>
            <a:rect r="r" b="b" t="t" l="l"/>
            <a:pathLst>
              <a:path h="4101279" w="4111558">
                <a:moveTo>
                  <a:pt x="4111557" y="0"/>
                </a:moveTo>
                <a:lnTo>
                  <a:pt x="0" y="0"/>
                </a:lnTo>
                <a:lnTo>
                  <a:pt x="0" y="4101279"/>
                </a:lnTo>
                <a:lnTo>
                  <a:pt x="4111557" y="4101279"/>
                </a:lnTo>
                <a:lnTo>
                  <a:pt x="411155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2700000">
            <a:off x="12782874" y="4595605"/>
            <a:ext cx="6904197" cy="617138"/>
            <a:chOff x="0" y="0"/>
            <a:chExt cx="1818389" cy="1625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18389" cy="162538"/>
            </a:xfrm>
            <a:custGeom>
              <a:avLst/>
              <a:gdLst/>
              <a:ahLst/>
              <a:cxnLst/>
              <a:rect r="r" b="b" t="t" l="l"/>
              <a:pathLst>
                <a:path h="162538" w="1818389">
                  <a:moveTo>
                    <a:pt x="0" y="0"/>
                  </a:moveTo>
                  <a:lnTo>
                    <a:pt x="1818389" y="0"/>
                  </a:lnTo>
                  <a:lnTo>
                    <a:pt x="1818389" y="162538"/>
                  </a:lnTo>
                  <a:lnTo>
                    <a:pt x="0" y="162538"/>
                  </a:lnTo>
                  <a:close/>
                </a:path>
              </a:pathLst>
            </a:custGeom>
            <a:solidFill>
              <a:srgbClr val="DECAB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818389" cy="162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115124">
            <a:off x="1014033" y="9262467"/>
            <a:ext cx="1422180" cy="1244407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ECAB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413714" y="6504530"/>
            <a:ext cx="3374027" cy="645500"/>
            <a:chOff x="0" y="0"/>
            <a:chExt cx="793610" cy="1518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3610" cy="151829"/>
            </a:xfrm>
            <a:custGeom>
              <a:avLst/>
              <a:gdLst/>
              <a:ahLst/>
              <a:cxnLst/>
              <a:rect r="r" b="b" t="t" l="l"/>
              <a:pathLst>
                <a:path h="151829" w="793610">
                  <a:moveTo>
                    <a:pt x="75915" y="0"/>
                  </a:moveTo>
                  <a:lnTo>
                    <a:pt x="717696" y="0"/>
                  </a:lnTo>
                  <a:cubicBezTo>
                    <a:pt x="759622" y="0"/>
                    <a:pt x="793610" y="33988"/>
                    <a:pt x="793610" y="75915"/>
                  </a:cubicBezTo>
                  <a:lnTo>
                    <a:pt x="793610" y="75915"/>
                  </a:lnTo>
                  <a:cubicBezTo>
                    <a:pt x="793610" y="96048"/>
                    <a:pt x="785612" y="115358"/>
                    <a:pt x="771375" y="129594"/>
                  </a:cubicBezTo>
                  <a:cubicBezTo>
                    <a:pt x="757139" y="143831"/>
                    <a:pt x="737830" y="151829"/>
                    <a:pt x="717696" y="151829"/>
                  </a:cubicBezTo>
                  <a:lnTo>
                    <a:pt x="75915" y="151829"/>
                  </a:lnTo>
                  <a:cubicBezTo>
                    <a:pt x="55781" y="151829"/>
                    <a:pt x="36472" y="143831"/>
                    <a:pt x="22235" y="129594"/>
                  </a:cubicBezTo>
                  <a:cubicBezTo>
                    <a:pt x="7998" y="115358"/>
                    <a:pt x="0" y="96048"/>
                    <a:pt x="0" y="75915"/>
                  </a:cubicBezTo>
                  <a:lnTo>
                    <a:pt x="0" y="75915"/>
                  </a:lnTo>
                  <a:cubicBezTo>
                    <a:pt x="0" y="55781"/>
                    <a:pt x="7998" y="36472"/>
                    <a:pt x="22235" y="22235"/>
                  </a:cubicBezTo>
                  <a:cubicBezTo>
                    <a:pt x="36472" y="7998"/>
                    <a:pt x="55781" y="0"/>
                    <a:pt x="75915" y="0"/>
                  </a:cubicBezTo>
                  <a:close/>
                </a:path>
              </a:pathLst>
            </a:custGeom>
            <a:solidFill>
              <a:srgbClr val="697FA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93610" cy="199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6324243">
            <a:off x="12778242" y="1907109"/>
            <a:ext cx="711090" cy="622204"/>
            <a:chOff x="0" y="0"/>
            <a:chExt cx="812800" cy="711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7656895">
            <a:off x="278788" y="4542156"/>
            <a:ext cx="711090" cy="622204"/>
            <a:chOff x="0" y="0"/>
            <a:chExt cx="812800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741979">
            <a:off x="11550462" y="7795467"/>
            <a:ext cx="1378590" cy="1206266"/>
            <a:chOff x="0" y="0"/>
            <a:chExt cx="812800" cy="711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725122" y="3961994"/>
            <a:ext cx="13998448" cy="1924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45"/>
              </a:lnSpc>
            </a:pPr>
            <a:r>
              <a:rPr lang="en-US" sz="12066" b="true">
                <a:solidFill>
                  <a:srgbClr val="1E1E1E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点餐小程序产品报告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13714" y="3404274"/>
            <a:ext cx="9191391" cy="5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1"/>
              </a:lnSpc>
            </a:pPr>
            <a:r>
              <a:rPr lang="en-US" sz="3199" b="true">
                <a:solidFill>
                  <a:srgbClr val="697FAE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Product Report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74299" y="6593947"/>
            <a:ext cx="3052856" cy="425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0"/>
              </a:lnSpc>
            </a:pPr>
            <a:r>
              <a:rPr lang="en-US" sz="2766" b="true">
                <a:solidFill>
                  <a:srgbClr val="FFFFFF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主讲人：王嘉成</a:t>
            </a:r>
          </a:p>
        </p:txBody>
      </p:sp>
      <p:grpSp>
        <p:nvGrpSpPr>
          <p:cNvPr name="Group 27" id="27"/>
          <p:cNvGrpSpPr/>
          <p:nvPr/>
        </p:nvGrpSpPr>
        <p:grpSpPr>
          <a:xfrm rot="4473260">
            <a:off x="1422517" y="907776"/>
            <a:ext cx="791777" cy="692805"/>
            <a:chOff x="0" y="0"/>
            <a:chExt cx="812800" cy="7112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62262" y="0"/>
            <a:ext cx="1961175" cy="1956272"/>
          </a:xfrm>
          <a:custGeom>
            <a:avLst/>
            <a:gdLst/>
            <a:ahLst/>
            <a:cxnLst/>
            <a:rect r="r" b="b" t="t" l="l"/>
            <a:pathLst>
              <a:path h="1956272" w="1961175">
                <a:moveTo>
                  <a:pt x="1961175" y="0"/>
                </a:moveTo>
                <a:lnTo>
                  <a:pt x="0" y="0"/>
                </a:lnTo>
                <a:lnTo>
                  <a:pt x="0" y="1956272"/>
                </a:lnTo>
                <a:lnTo>
                  <a:pt x="1961175" y="1956272"/>
                </a:lnTo>
                <a:lnTo>
                  <a:pt x="19611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-153535" y="1088803"/>
            <a:ext cx="1495813" cy="1492074"/>
          </a:xfrm>
          <a:custGeom>
            <a:avLst/>
            <a:gdLst/>
            <a:ahLst/>
            <a:cxnLst/>
            <a:rect r="r" b="b" t="t" l="l"/>
            <a:pathLst>
              <a:path h="1492074" w="1495813">
                <a:moveTo>
                  <a:pt x="1495813" y="0"/>
                </a:moveTo>
                <a:lnTo>
                  <a:pt x="0" y="0"/>
                </a:lnTo>
                <a:lnTo>
                  <a:pt x="0" y="1492074"/>
                </a:lnTo>
                <a:lnTo>
                  <a:pt x="1495813" y="1492074"/>
                </a:lnTo>
                <a:lnTo>
                  <a:pt x="14958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7656895">
            <a:off x="471495" y="1687930"/>
            <a:ext cx="387964" cy="339468"/>
            <a:chOff x="0" y="0"/>
            <a:chExt cx="812800" cy="7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6324243">
            <a:off x="17502902" y="1386405"/>
            <a:ext cx="882045" cy="771789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6579590" y="8582861"/>
            <a:ext cx="1708410" cy="1704139"/>
          </a:xfrm>
          <a:custGeom>
            <a:avLst/>
            <a:gdLst/>
            <a:ahLst/>
            <a:cxnLst/>
            <a:rect r="r" b="b" t="t" l="l"/>
            <a:pathLst>
              <a:path h="1704139" w="1708410">
                <a:moveTo>
                  <a:pt x="1708410" y="0"/>
                </a:moveTo>
                <a:lnTo>
                  <a:pt x="0" y="0"/>
                </a:lnTo>
                <a:lnTo>
                  <a:pt x="0" y="1704139"/>
                </a:lnTo>
                <a:lnTo>
                  <a:pt x="1708410" y="1704139"/>
                </a:lnTo>
                <a:lnTo>
                  <a:pt x="17084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8340919">
            <a:off x="-785859" y="7890534"/>
            <a:ext cx="1378590" cy="1206266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1287278">
            <a:off x="16903755" y="9089940"/>
            <a:ext cx="711090" cy="622204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205499" y="2686400"/>
            <a:ext cx="4328391" cy="848321"/>
            <a:chOff x="0" y="0"/>
            <a:chExt cx="1139988" cy="2234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39988" cy="223426"/>
            </a:xfrm>
            <a:custGeom>
              <a:avLst/>
              <a:gdLst/>
              <a:ahLst/>
              <a:cxnLst/>
              <a:rect r="r" b="b" t="t" l="l"/>
              <a:pathLst>
                <a:path h="223426" w="1139988">
                  <a:moveTo>
                    <a:pt x="0" y="0"/>
                  </a:moveTo>
                  <a:lnTo>
                    <a:pt x="1139988" y="0"/>
                  </a:lnTo>
                  <a:lnTo>
                    <a:pt x="1139988" y="223426"/>
                  </a:lnTo>
                  <a:lnTo>
                    <a:pt x="0" y="223426"/>
                  </a:lnTo>
                  <a:close/>
                </a:path>
              </a:pathLst>
            </a:custGeom>
            <a:solidFill>
              <a:srgbClr val="DB9C7F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139988" cy="271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268349" y="3878988"/>
            <a:ext cx="4202690" cy="5511097"/>
            <a:chOff x="0" y="0"/>
            <a:chExt cx="1106881" cy="145148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06881" cy="1451482"/>
            </a:xfrm>
            <a:custGeom>
              <a:avLst/>
              <a:gdLst/>
              <a:ahLst/>
              <a:cxnLst/>
              <a:rect r="r" b="b" t="t" l="l"/>
              <a:pathLst>
                <a:path h="1451482" w="1106881">
                  <a:moveTo>
                    <a:pt x="0" y="0"/>
                  </a:moveTo>
                  <a:lnTo>
                    <a:pt x="1106881" y="0"/>
                  </a:lnTo>
                  <a:lnTo>
                    <a:pt x="1106881" y="1451482"/>
                  </a:lnTo>
                  <a:lnTo>
                    <a:pt x="0" y="1451482"/>
                  </a:lnTo>
                  <a:close/>
                </a:path>
              </a:pathLst>
            </a:custGeom>
            <a:solidFill>
              <a:srgbClr val="DB9C7F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106881" cy="1499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7539320" y="2843781"/>
            <a:ext cx="9275282" cy="5739081"/>
          </a:xfrm>
          <a:custGeom>
            <a:avLst/>
            <a:gdLst/>
            <a:ahLst/>
            <a:cxnLst/>
            <a:rect r="r" b="b" t="t" l="l"/>
            <a:pathLst>
              <a:path h="5739081" w="9275282">
                <a:moveTo>
                  <a:pt x="0" y="0"/>
                </a:moveTo>
                <a:lnTo>
                  <a:pt x="9275282" y="0"/>
                </a:lnTo>
                <a:lnTo>
                  <a:pt x="9275282" y="5739080"/>
                </a:lnTo>
                <a:lnTo>
                  <a:pt x="0" y="57390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889388" y="987661"/>
            <a:ext cx="65269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9"/>
              </a:lnSpc>
            </a:pPr>
            <a:r>
              <a:rPr lang="en-US" sz="6099" b="true">
                <a:solidFill>
                  <a:srgbClr val="1E1E1E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程序概要设计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59003" y="4230046"/>
            <a:ext cx="3621383" cy="443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3"/>
              </a:lnSpc>
            </a:pPr>
            <a:r>
              <a:rPr lang="en-US" sz="1615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数据库设计使用的是本地的mysql，使用了Navicat Premium软件来进行可视化操作。</a:t>
            </a:r>
          </a:p>
          <a:p>
            <a:pPr algn="l">
              <a:lnSpc>
                <a:spcPts val="2713"/>
              </a:lnSpc>
            </a:pPr>
            <a:r>
              <a:rPr lang="en-US" sz="1615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这里创建了四个投入使用的表，分别是user(用户表)、merchant_user(商家表)、itemorder(订单表)和item（菜品表），这里以itemorder为例。</a:t>
            </a:r>
          </a:p>
          <a:p>
            <a:pPr algn="l">
              <a:lnSpc>
                <a:spcPts val="2713"/>
              </a:lnSpc>
            </a:pPr>
            <a:r>
              <a:rPr lang="en-US" sz="1615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· order_id:订单号</a:t>
            </a:r>
          </a:p>
          <a:p>
            <a:pPr algn="l">
              <a:lnSpc>
                <a:spcPts val="2713"/>
              </a:lnSpc>
            </a:pPr>
            <a:r>
              <a:rPr lang="en-US" sz="1615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· order_status:订单状态</a:t>
            </a:r>
          </a:p>
          <a:p>
            <a:pPr algn="l">
              <a:lnSpc>
                <a:spcPts val="2713"/>
              </a:lnSpc>
            </a:pPr>
            <a:r>
              <a:rPr lang="en-US" sz="1615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· order_user:订单用户名</a:t>
            </a:r>
          </a:p>
          <a:p>
            <a:pPr algn="l">
              <a:lnSpc>
                <a:spcPts val="2713"/>
              </a:lnSpc>
            </a:pPr>
            <a:r>
              <a:rPr lang="en-US" sz="1615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· order_time:订单时间</a:t>
            </a:r>
          </a:p>
          <a:p>
            <a:pPr algn="l">
              <a:lnSpc>
                <a:spcPts val="2713"/>
              </a:lnSpc>
            </a:pPr>
            <a:r>
              <a:rPr lang="en-US" sz="1615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· order_amount:订单总金额</a:t>
            </a:r>
          </a:p>
          <a:p>
            <a:pPr algn="l" marL="0" indent="0" lvl="0">
              <a:lnSpc>
                <a:spcPts val="2713"/>
              </a:lnSpc>
              <a:spcBef>
                <a:spcPct val="0"/>
              </a:spcBef>
            </a:pPr>
            <a:r>
              <a:rPr lang="en-US" sz="1615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· order_people:订单总人数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48179" y="2792906"/>
            <a:ext cx="2643031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  <a:r>
              <a:rPr lang="en-US" b="true" sz="2800">
                <a:solidFill>
                  <a:srgbClr val="FFFFFF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数据库设计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850978" y="2868571"/>
            <a:ext cx="7437022" cy="7418429"/>
          </a:xfrm>
          <a:custGeom>
            <a:avLst/>
            <a:gdLst/>
            <a:ahLst/>
            <a:cxnLst/>
            <a:rect r="r" b="b" t="t" l="l"/>
            <a:pathLst>
              <a:path h="7418429" w="7437022">
                <a:moveTo>
                  <a:pt x="7437022" y="0"/>
                </a:moveTo>
                <a:lnTo>
                  <a:pt x="0" y="0"/>
                </a:lnTo>
                <a:lnTo>
                  <a:pt x="0" y="7418429"/>
                </a:lnTo>
                <a:lnTo>
                  <a:pt x="7437022" y="7418429"/>
                </a:lnTo>
                <a:lnTo>
                  <a:pt x="74370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-418216" y="-64778"/>
            <a:ext cx="3594590" cy="3585604"/>
          </a:xfrm>
          <a:custGeom>
            <a:avLst/>
            <a:gdLst/>
            <a:ahLst/>
            <a:cxnLst/>
            <a:rect r="r" b="b" t="t" l="l"/>
            <a:pathLst>
              <a:path h="3585604" w="3594590">
                <a:moveTo>
                  <a:pt x="3594590" y="0"/>
                </a:moveTo>
                <a:lnTo>
                  <a:pt x="0" y="0"/>
                </a:lnTo>
                <a:lnTo>
                  <a:pt x="0" y="3585604"/>
                </a:lnTo>
                <a:lnTo>
                  <a:pt x="3594590" y="3585604"/>
                </a:lnTo>
                <a:lnTo>
                  <a:pt x="35945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-585509" y="1930863"/>
            <a:ext cx="2741641" cy="2734786"/>
          </a:xfrm>
          <a:custGeom>
            <a:avLst/>
            <a:gdLst/>
            <a:ahLst/>
            <a:cxnLst/>
            <a:rect r="r" b="b" t="t" l="l"/>
            <a:pathLst>
              <a:path h="2734786" w="2741641">
                <a:moveTo>
                  <a:pt x="2741641" y="0"/>
                </a:moveTo>
                <a:lnTo>
                  <a:pt x="0" y="0"/>
                </a:lnTo>
                <a:lnTo>
                  <a:pt x="0" y="2734787"/>
                </a:lnTo>
                <a:lnTo>
                  <a:pt x="2741641" y="2734787"/>
                </a:lnTo>
                <a:lnTo>
                  <a:pt x="274164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782609" y="326570"/>
            <a:ext cx="4111558" cy="4101279"/>
          </a:xfrm>
          <a:custGeom>
            <a:avLst/>
            <a:gdLst/>
            <a:ahLst/>
            <a:cxnLst/>
            <a:rect r="r" b="b" t="t" l="l"/>
            <a:pathLst>
              <a:path h="4101279" w="4111558">
                <a:moveTo>
                  <a:pt x="4111557" y="0"/>
                </a:moveTo>
                <a:lnTo>
                  <a:pt x="0" y="0"/>
                </a:lnTo>
                <a:lnTo>
                  <a:pt x="0" y="4101279"/>
                </a:lnTo>
                <a:lnTo>
                  <a:pt x="4111557" y="4101279"/>
                </a:lnTo>
                <a:lnTo>
                  <a:pt x="411155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2700000">
            <a:off x="12782874" y="4595605"/>
            <a:ext cx="6904197" cy="617138"/>
            <a:chOff x="0" y="0"/>
            <a:chExt cx="1818389" cy="1625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18389" cy="162538"/>
            </a:xfrm>
            <a:custGeom>
              <a:avLst/>
              <a:gdLst/>
              <a:ahLst/>
              <a:cxnLst/>
              <a:rect r="r" b="b" t="t" l="l"/>
              <a:pathLst>
                <a:path h="162538" w="1818389">
                  <a:moveTo>
                    <a:pt x="0" y="0"/>
                  </a:moveTo>
                  <a:lnTo>
                    <a:pt x="1818389" y="0"/>
                  </a:lnTo>
                  <a:lnTo>
                    <a:pt x="1818389" y="162538"/>
                  </a:lnTo>
                  <a:lnTo>
                    <a:pt x="0" y="162538"/>
                  </a:lnTo>
                  <a:close/>
                </a:path>
              </a:pathLst>
            </a:custGeom>
            <a:solidFill>
              <a:srgbClr val="DECAB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818389" cy="162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115124">
            <a:off x="-189495" y="7602130"/>
            <a:ext cx="1422180" cy="1244407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ECAB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6324243">
            <a:off x="12521108" y="5092312"/>
            <a:ext cx="711090" cy="622204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7656895">
            <a:off x="560094" y="3028989"/>
            <a:ext cx="711090" cy="622204"/>
            <a:chOff x="0" y="0"/>
            <a:chExt cx="812800" cy="711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ECAB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4932948">
            <a:off x="11496422" y="7890534"/>
            <a:ext cx="1378590" cy="1206266"/>
            <a:chOff x="0" y="0"/>
            <a:chExt cx="812800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4473260">
            <a:off x="3729173" y="3985437"/>
            <a:ext cx="466312" cy="408023"/>
            <a:chOff x="0" y="0"/>
            <a:chExt cx="812800" cy="711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567513" y="4806555"/>
            <a:ext cx="8702167" cy="162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49"/>
              </a:lnSpc>
            </a:pPr>
            <a:r>
              <a:rPr lang="en-US" sz="9603" b="true">
                <a:solidFill>
                  <a:srgbClr val="1E1E1E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软件架构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962805" y="2548369"/>
            <a:ext cx="3911583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28"/>
              </a:lnSpc>
            </a:pPr>
            <a:r>
              <a:rPr lang="en-US" b="true" sz="14524">
                <a:solidFill>
                  <a:srgbClr val="697FAE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324938" y="6669917"/>
            <a:ext cx="7187317" cy="302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8"/>
              </a:lnSpc>
            </a:pPr>
            <a:r>
              <a:rPr lang="en-US" sz="1600">
                <a:solidFill>
                  <a:srgbClr val="1E1E1E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前端用微信开发者工具开发，后端使用IDEA开发，数据库用的mysql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62262" y="0"/>
            <a:ext cx="1961175" cy="1956272"/>
          </a:xfrm>
          <a:custGeom>
            <a:avLst/>
            <a:gdLst/>
            <a:ahLst/>
            <a:cxnLst/>
            <a:rect r="r" b="b" t="t" l="l"/>
            <a:pathLst>
              <a:path h="1956272" w="1961175">
                <a:moveTo>
                  <a:pt x="1961175" y="0"/>
                </a:moveTo>
                <a:lnTo>
                  <a:pt x="0" y="0"/>
                </a:lnTo>
                <a:lnTo>
                  <a:pt x="0" y="1956272"/>
                </a:lnTo>
                <a:lnTo>
                  <a:pt x="1961175" y="1956272"/>
                </a:lnTo>
                <a:lnTo>
                  <a:pt x="19611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-153535" y="1088803"/>
            <a:ext cx="1495813" cy="1492074"/>
          </a:xfrm>
          <a:custGeom>
            <a:avLst/>
            <a:gdLst/>
            <a:ahLst/>
            <a:cxnLst/>
            <a:rect r="r" b="b" t="t" l="l"/>
            <a:pathLst>
              <a:path h="1492074" w="1495813">
                <a:moveTo>
                  <a:pt x="1495813" y="0"/>
                </a:moveTo>
                <a:lnTo>
                  <a:pt x="0" y="0"/>
                </a:lnTo>
                <a:lnTo>
                  <a:pt x="0" y="1492074"/>
                </a:lnTo>
                <a:lnTo>
                  <a:pt x="1495813" y="1492074"/>
                </a:lnTo>
                <a:lnTo>
                  <a:pt x="14958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7656895">
            <a:off x="471495" y="1687930"/>
            <a:ext cx="387964" cy="339468"/>
            <a:chOff x="0" y="0"/>
            <a:chExt cx="812800" cy="7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6324243">
            <a:off x="17502902" y="1386405"/>
            <a:ext cx="882045" cy="771789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6579590" y="8582861"/>
            <a:ext cx="1708410" cy="1704139"/>
          </a:xfrm>
          <a:custGeom>
            <a:avLst/>
            <a:gdLst/>
            <a:ahLst/>
            <a:cxnLst/>
            <a:rect r="r" b="b" t="t" l="l"/>
            <a:pathLst>
              <a:path h="1704139" w="1708410">
                <a:moveTo>
                  <a:pt x="1708410" y="0"/>
                </a:moveTo>
                <a:lnTo>
                  <a:pt x="0" y="0"/>
                </a:lnTo>
                <a:lnTo>
                  <a:pt x="0" y="1704139"/>
                </a:lnTo>
                <a:lnTo>
                  <a:pt x="1708410" y="1704139"/>
                </a:lnTo>
                <a:lnTo>
                  <a:pt x="17084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8340919">
            <a:off x="-785859" y="7890534"/>
            <a:ext cx="1378590" cy="1206266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1287278">
            <a:off x="16903755" y="9089940"/>
            <a:ext cx="711090" cy="622204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189600" y="4655872"/>
            <a:ext cx="1917472" cy="191747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889388" y="987661"/>
            <a:ext cx="65269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9"/>
              </a:lnSpc>
            </a:pPr>
            <a:r>
              <a:rPr lang="en-US" sz="6099" b="true">
                <a:solidFill>
                  <a:srgbClr val="1E1E1E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软件架构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96733" y="5106852"/>
            <a:ext cx="2103206" cy="87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6"/>
              </a:lnSpc>
            </a:pPr>
            <a:r>
              <a:rPr lang="en-US" sz="4832" b="true">
                <a:solidFill>
                  <a:srgbClr val="FFFFFF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前端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87101" y="7514918"/>
            <a:ext cx="3398128" cy="106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1700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前端：负责用户交互界面，发送请求给后端，展示数据（如菜单、订单状态）。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56879" y="7500567"/>
            <a:ext cx="3398128" cy="106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1700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后端：提供接口，处理用户请求，管理业务逻辑（如用户登录、订单操作）。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75452" y="7514918"/>
            <a:ext cx="3398128" cy="70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1700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数据库：存储菜单、用户、订单数据，提供持久化支持。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495719" y="4655872"/>
            <a:ext cx="1917472" cy="1917472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97FAE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8402852" y="5106852"/>
            <a:ext cx="2103206" cy="87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6"/>
              </a:lnSpc>
            </a:pPr>
            <a:r>
              <a:rPr lang="en-US" sz="4832" b="true">
                <a:solidFill>
                  <a:srgbClr val="FFFFFF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后端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3801837" y="4655872"/>
            <a:ext cx="1917472" cy="1917472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3708970" y="5106852"/>
            <a:ext cx="2103206" cy="87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6"/>
              </a:lnSpc>
            </a:pPr>
            <a:r>
              <a:rPr lang="en-US" sz="4832" b="true">
                <a:solidFill>
                  <a:srgbClr val="FFFFFF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数据库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2210599" y="2928606"/>
            <a:ext cx="3774630" cy="710246"/>
            <a:chOff x="0" y="0"/>
            <a:chExt cx="994141" cy="18706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94141" cy="187061"/>
            </a:xfrm>
            <a:custGeom>
              <a:avLst/>
              <a:gdLst/>
              <a:ahLst/>
              <a:cxnLst/>
              <a:rect r="r" b="b" t="t" l="l"/>
              <a:pathLst>
                <a:path h="187061" w="994141">
                  <a:moveTo>
                    <a:pt x="93530" y="0"/>
                  </a:moveTo>
                  <a:lnTo>
                    <a:pt x="900611" y="0"/>
                  </a:lnTo>
                  <a:cubicBezTo>
                    <a:pt x="952266" y="0"/>
                    <a:pt x="994141" y="41875"/>
                    <a:pt x="994141" y="93530"/>
                  </a:cubicBezTo>
                  <a:lnTo>
                    <a:pt x="994141" y="93530"/>
                  </a:lnTo>
                  <a:cubicBezTo>
                    <a:pt x="994141" y="145186"/>
                    <a:pt x="952266" y="187061"/>
                    <a:pt x="900611" y="187061"/>
                  </a:cubicBezTo>
                  <a:lnTo>
                    <a:pt x="93530" y="187061"/>
                  </a:lnTo>
                  <a:cubicBezTo>
                    <a:pt x="41875" y="187061"/>
                    <a:pt x="0" y="145186"/>
                    <a:pt x="0" y="93530"/>
                  </a:cubicBezTo>
                  <a:lnTo>
                    <a:pt x="0" y="93530"/>
                  </a:lnTo>
                  <a:cubicBezTo>
                    <a:pt x="0" y="41875"/>
                    <a:pt x="41875" y="0"/>
                    <a:pt x="93530" y="0"/>
                  </a:cubicBezTo>
                  <a:close/>
                </a:path>
              </a:pathLst>
            </a:custGeom>
            <a:solidFill>
              <a:srgbClr val="A4B3D5">
                <a:alpha val="54902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0"/>
              <a:ext cx="994141" cy="187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2544887" y="2935495"/>
            <a:ext cx="3106054" cy="582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36"/>
              </a:lnSpc>
              <a:spcBef>
                <a:spcPct val="0"/>
              </a:spcBef>
            </a:pPr>
            <a:r>
              <a:rPr lang="en-US" b="true" sz="3100">
                <a:solidFill>
                  <a:srgbClr val="100F0D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整体描述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6836068" y="2928606"/>
            <a:ext cx="9862244" cy="710246"/>
            <a:chOff x="0" y="0"/>
            <a:chExt cx="2597463" cy="18706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597463" cy="187061"/>
            </a:xfrm>
            <a:custGeom>
              <a:avLst/>
              <a:gdLst/>
              <a:ahLst/>
              <a:cxnLst/>
              <a:rect r="r" b="b" t="t" l="l"/>
              <a:pathLst>
                <a:path h="187061" w="2597463">
                  <a:moveTo>
                    <a:pt x="40035" y="0"/>
                  </a:moveTo>
                  <a:lnTo>
                    <a:pt x="2557428" y="0"/>
                  </a:lnTo>
                  <a:cubicBezTo>
                    <a:pt x="2568046" y="0"/>
                    <a:pt x="2578229" y="4218"/>
                    <a:pt x="2585737" y="11726"/>
                  </a:cubicBezTo>
                  <a:cubicBezTo>
                    <a:pt x="2593245" y="19234"/>
                    <a:pt x="2597463" y="29417"/>
                    <a:pt x="2597463" y="40035"/>
                  </a:cubicBezTo>
                  <a:lnTo>
                    <a:pt x="2597463" y="147025"/>
                  </a:lnTo>
                  <a:cubicBezTo>
                    <a:pt x="2597463" y="157643"/>
                    <a:pt x="2593245" y="167827"/>
                    <a:pt x="2585737" y="175335"/>
                  </a:cubicBezTo>
                  <a:cubicBezTo>
                    <a:pt x="2578229" y="182843"/>
                    <a:pt x="2568046" y="187061"/>
                    <a:pt x="2557428" y="187061"/>
                  </a:cubicBezTo>
                  <a:lnTo>
                    <a:pt x="40035" y="187061"/>
                  </a:lnTo>
                  <a:cubicBezTo>
                    <a:pt x="29417" y="187061"/>
                    <a:pt x="19234" y="182843"/>
                    <a:pt x="11726" y="175335"/>
                  </a:cubicBezTo>
                  <a:cubicBezTo>
                    <a:pt x="4218" y="167827"/>
                    <a:pt x="0" y="157643"/>
                    <a:pt x="0" y="147025"/>
                  </a:cubicBezTo>
                  <a:lnTo>
                    <a:pt x="0" y="40035"/>
                  </a:lnTo>
                  <a:cubicBezTo>
                    <a:pt x="0" y="29417"/>
                    <a:pt x="4218" y="19234"/>
                    <a:pt x="11726" y="11726"/>
                  </a:cubicBezTo>
                  <a:cubicBezTo>
                    <a:pt x="19234" y="4218"/>
                    <a:pt x="29417" y="0"/>
                    <a:pt x="40035" y="0"/>
                  </a:cubicBezTo>
                  <a:close/>
                </a:path>
              </a:pathLst>
            </a:custGeom>
            <a:solidFill>
              <a:srgbClr val="A4B3D5">
                <a:alpha val="54902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0"/>
              <a:ext cx="2597463" cy="187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7580478" y="3019506"/>
            <a:ext cx="8115408" cy="442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44"/>
              </a:lnSpc>
              <a:spcBef>
                <a:spcPct val="0"/>
              </a:spcBef>
            </a:pPr>
            <a:r>
              <a:rPr lang="en-US" sz="2400">
                <a:solidFill>
                  <a:srgbClr val="100F0D"/>
                </a:solidFill>
                <a:latin typeface="思源宋体"/>
                <a:ea typeface="思源宋体"/>
                <a:cs typeface="思源宋体"/>
                <a:sym typeface="思源宋体"/>
              </a:rPr>
              <a:t>系统分为 三层架构：前端、后端、数据库。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62262" y="0"/>
            <a:ext cx="1961175" cy="1956272"/>
          </a:xfrm>
          <a:custGeom>
            <a:avLst/>
            <a:gdLst/>
            <a:ahLst/>
            <a:cxnLst/>
            <a:rect r="r" b="b" t="t" l="l"/>
            <a:pathLst>
              <a:path h="1956272" w="1961175">
                <a:moveTo>
                  <a:pt x="1961175" y="0"/>
                </a:moveTo>
                <a:lnTo>
                  <a:pt x="0" y="0"/>
                </a:lnTo>
                <a:lnTo>
                  <a:pt x="0" y="1956272"/>
                </a:lnTo>
                <a:lnTo>
                  <a:pt x="1961175" y="1956272"/>
                </a:lnTo>
                <a:lnTo>
                  <a:pt x="19611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-153535" y="1088803"/>
            <a:ext cx="1495813" cy="1492074"/>
          </a:xfrm>
          <a:custGeom>
            <a:avLst/>
            <a:gdLst/>
            <a:ahLst/>
            <a:cxnLst/>
            <a:rect r="r" b="b" t="t" l="l"/>
            <a:pathLst>
              <a:path h="1492074" w="1495813">
                <a:moveTo>
                  <a:pt x="1495813" y="0"/>
                </a:moveTo>
                <a:lnTo>
                  <a:pt x="0" y="0"/>
                </a:lnTo>
                <a:lnTo>
                  <a:pt x="0" y="1492074"/>
                </a:lnTo>
                <a:lnTo>
                  <a:pt x="1495813" y="1492074"/>
                </a:lnTo>
                <a:lnTo>
                  <a:pt x="14958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7656895">
            <a:off x="471495" y="1687930"/>
            <a:ext cx="387964" cy="339468"/>
            <a:chOff x="0" y="0"/>
            <a:chExt cx="812800" cy="7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6324243">
            <a:off x="17502902" y="1386405"/>
            <a:ext cx="882045" cy="771789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6579590" y="8582861"/>
            <a:ext cx="1708410" cy="1704139"/>
          </a:xfrm>
          <a:custGeom>
            <a:avLst/>
            <a:gdLst/>
            <a:ahLst/>
            <a:cxnLst/>
            <a:rect r="r" b="b" t="t" l="l"/>
            <a:pathLst>
              <a:path h="1704139" w="1708410">
                <a:moveTo>
                  <a:pt x="1708410" y="0"/>
                </a:moveTo>
                <a:lnTo>
                  <a:pt x="0" y="0"/>
                </a:lnTo>
                <a:lnTo>
                  <a:pt x="0" y="1704139"/>
                </a:lnTo>
                <a:lnTo>
                  <a:pt x="1708410" y="1704139"/>
                </a:lnTo>
                <a:lnTo>
                  <a:pt x="17084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8340919">
            <a:off x="-785859" y="7890534"/>
            <a:ext cx="1378590" cy="1206266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1287278">
            <a:off x="16903755" y="9089940"/>
            <a:ext cx="711090" cy="622204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147385" y="4102312"/>
            <a:ext cx="1917472" cy="191747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509239" y="4102312"/>
            <a:ext cx="1917472" cy="191747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97FA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759622" y="4102312"/>
            <a:ext cx="1917472" cy="191747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218806" y="2651826"/>
            <a:ext cx="3774630" cy="710246"/>
            <a:chOff x="0" y="0"/>
            <a:chExt cx="994141" cy="18706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94141" cy="187061"/>
            </a:xfrm>
            <a:custGeom>
              <a:avLst/>
              <a:gdLst/>
              <a:ahLst/>
              <a:cxnLst/>
              <a:rect r="r" b="b" t="t" l="l"/>
              <a:pathLst>
                <a:path h="187061" w="994141">
                  <a:moveTo>
                    <a:pt x="93530" y="0"/>
                  </a:moveTo>
                  <a:lnTo>
                    <a:pt x="900611" y="0"/>
                  </a:lnTo>
                  <a:cubicBezTo>
                    <a:pt x="952266" y="0"/>
                    <a:pt x="994141" y="41875"/>
                    <a:pt x="994141" y="93530"/>
                  </a:cubicBezTo>
                  <a:lnTo>
                    <a:pt x="994141" y="93530"/>
                  </a:lnTo>
                  <a:cubicBezTo>
                    <a:pt x="994141" y="145186"/>
                    <a:pt x="952266" y="187061"/>
                    <a:pt x="900611" y="187061"/>
                  </a:cubicBezTo>
                  <a:lnTo>
                    <a:pt x="93530" y="187061"/>
                  </a:lnTo>
                  <a:cubicBezTo>
                    <a:pt x="41875" y="187061"/>
                    <a:pt x="0" y="145186"/>
                    <a:pt x="0" y="93530"/>
                  </a:cubicBezTo>
                  <a:lnTo>
                    <a:pt x="0" y="93530"/>
                  </a:lnTo>
                  <a:cubicBezTo>
                    <a:pt x="0" y="41875"/>
                    <a:pt x="41875" y="0"/>
                    <a:pt x="93530" y="0"/>
                  </a:cubicBezTo>
                  <a:close/>
                </a:path>
              </a:pathLst>
            </a:custGeom>
            <a:solidFill>
              <a:srgbClr val="A4B3D5">
                <a:alpha val="54902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994141" cy="187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3341970" y="8410301"/>
            <a:ext cx="1528303" cy="1577209"/>
          </a:xfrm>
          <a:custGeom>
            <a:avLst/>
            <a:gdLst/>
            <a:ahLst/>
            <a:cxnLst/>
            <a:rect r="r" b="b" t="t" l="l"/>
            <a:pathLst>
              <a:path h="1577209" w="1528303">
                <a:moveTo>
                  <a:pt x="0" y="0"/>
                </a:moveTo>
                <a:lnTo>
                  <a:pt x="1528303" y="0"/>
                </a:lnTo>
                <a:lnTo>
                  <a:pt x="1528303" y="1577208"/>
                </a:lnTo>
                <a:lnTo>
                  <a:pt x="0" y="15772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692024" y="8410301"/>
            <a:ext cx="1501068" cy="1577209"/>
          </a:xfrm>
          <a:custGeom>
            <a:avLst/>
            <a:gdLst/>
            <a:ahLst/>
            <a:cxnLst/>
            <a:rect r="r" b="b" t="t" l="l"/>
            <a:pathLst>
              <a:path h="1577209" w="1501068">
                <a:moveTo>
                  <a:pt x="0" y="0"/>
                </a:moveTo>
                <a:lnTo>
                  <a:pt x="1501067" y="0"/>
                </a:lnTo>
                <a:lnTo>
                  <a:pt x="1501067" y="1577208"/>
                </a:lnTo>
                <a:lnTo>
                  <a:pt x="0" y="15772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922509" y="8410301"/>
            <a:ext cx="1348785" cy="1577209"/>
          </a:xfrm>
          <a:custGeom>
            <a:avLst/>
            <a:gdLst/>
            <a:ahLst/>
            <a:cxnLst/>
            <a:rect r="r" b="b" t="t" l="l"/>
            <a:pathLst>
              <a:path h="1577209" w="1348785">
                <a:moveTo>
                  <a:pt x="0" y="0"/>
                </a:moveTo>
                <a:lnTo>
                  <a:pt x="1348785" y="0"/>
                </a:lnTo>
                <a:lnTo>
                  <a:pt x="1348785" y="1577208"/>
                </a:lnTo>
                <a:lnTo>
                  <a:pt x="0" y="1577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889388" y="987661"/>
            <a:ext cx="65269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9"/>
              </a:lnSpc>
            </a:pPr>
            <a:r>
              <a:rPr lang="en-US" sz="6099" b="true">
                <a:solidFill>
                  <a:srgbClr val="1E1E1E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软件架构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054518" y="4553292"/>
            <a:ext cx="2103206" cy="87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6"/>
              </a:lnSpc>
            </a:pPr>
            <a:r>
              <a:rPr lang="en-US" sz="4832" b="true">
                <a:solidFill>
                  <a:srgbClr val="FFFFFF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前端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544887" y="6961358"/>
            <a:ext cx="3617694" cy="70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1700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微信开发者工具，使用微信小程序框架，支持高效开发和多平台运行。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782091" y="6947006"/>
            <a:ext cx="3721038" cy="106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1700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IDEA，使用Spring Boot + MyBatis，可以快速构建API接口服务，简化数据库操作。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019295" y="6961358"/>
            <a:ext cx="3398128" cy="106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1700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MySQL，使用Navicat Premium软件可视化操作，支持结构化数据，支持高效查询和事务管理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416372" y="4553292"/>
            <a:ext cx="2103206" cy="87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6"/>
              </a:lnSpc>
            </a:pPr>
            <a:r>
              <a:rPr lang="en-US" sz="4832" b="true">
                <a:solidFill>
                  <a:srgbClr val="FFFFFF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后端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666755" y="4553292"/>
            <a:ext cx="2103206" cy="87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6"/>
              </a:lnSpc>
            </a:pPr>
            <a:r>
              <a:rPr lang="en-US" sz="4832" b="true">
                <a:solidFill>
                  <a:srgbClr val="FFFFFF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数据库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553094" y="2658715"/>
            <a:ext cx="3106054" cy="582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36"/>
              </a:lnSpc>
              <a:spcBef>
                <a:spcPct val="0"/>
              </a:spcBef>
            </a:pPr>
            <a:r>
              <a:rPr lang="en-US" b="true" sz="3100">
                <a:solidFill>
                  <a:srgbClr val="100F0D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技术选型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850978" y="2868571"/>
            <a:ext cx="7437022" cy="7418429"/>
          </a:xfrm>
          <a:custGeom>
            <a:avLst/>
            <a:gdLst/>
            <a:ahLst/>
            <a:cxnLst/>
            <a:rect r="r" b="b" t="t" l="l"/>
            <a:pathLst>
              <a:path h="7418429" w="7437022">
                <a:moveTo>
                  <a:pt x="7437022" y="0"/>
                </a:moveTo>
                <a:lnTo>
                  <a:pt x="0" y="0"/>
                </a:lnTo>
                <a:lnTo>
                  <a:pt x="0" y="7418429"/>
                </a:lnTo>
                <a:lnTo>
                  <a:pt x="7437022" y="7418429"/>
                </a:lnTo>
                <a:lnTo>
                  <a:pt x="74370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-418216" y="-64778"/>
            <a:ext cx="3594590" cy="3585604"/>
          </a:xfrm>
          <a:custGeom>
            <a:avLst/>
            <a:gdLst/>
            <a:ahLst/>
            <a:cxnLst/>
            <a:rect r="r" b="b" t="t" l="l"/>
            <a:pathLst>
              <a:path h="3585604" w="3594590">
                <a:moveTo>
                  <a:pt x="3594590" y="0"/>
                </a:moveTo>
                <a:lnTo>
                  <a:pt x="0" y="0"/>
                </a:lnTo>
                <a:lnTo>
                  <a:pt x="0" y="3585604"/>
                </a:lnTo>
                <a:lnTo>
                  <a:pt x="3594590" y="3585604"/>
                </a:lnTo>
                <a:lnTo>
                  <a:pt x="35945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-585509" y="1930863"/>
            <a:ext cx="2741641" cy="2734786"/>
          </a:xfrm>
          <a:custGeom>
            <a:avLst/>
            <a:gdLst/>
            <a:ahLst/>
            <a:cxnLst/>
            <a:rect r="r" b="b" t="t" l="l"/>
            <a:pathLst>
              <a:path h="2734786" w="2741641">
                <a:moveTo>
                  <a:pt x="2741641" y="0"/>
                </a:moveTo>
                <a:lnTo>
                  <a:pt x="0" y="0"/>
                </a:lnTo>
                <a:lnTo>
                  <a:pt x="0" y="2734787"/>
                </a:lnTo>
                <a:lnTo>
                  <a:pt x="2741641" y="2734787"/>
                </a:lnTo>
                <a:lnTo>
                  <a:pt x="274164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782609" y="326570"/>
            <a:ext cx="4111558" cy="4101279"/>
          </a:xfrm>
          <a:custGeom>
            <a:avLst/>
            <a:gdLst/>
            <a:ahLst/>
            <a:cxnLst/>
            <a:rect r="r" b="b" t="t" l="l"/>
            <a:pathLst>
              <a:path h="4101279" w="4111558">
                <a:moveTo>
                  <a:pt x="4111557" y="0"/>
                </a:moveTo>
                <a:lnTo>
                  <a:pt x="0" y="0"/>
                </a:lnTo>
                <a:lnTo>
                  <a:pt x="0" y="4101279"/>
                </a:lnTo>
                <a:lnTo>
                  <a:pt x="4111557" y="4101279"/>
                </a:lnTo>
                <a:lnTo>
                  <a:pt x="411155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2700000">
            <a:off x="12782874" y="4595605"/>
            <a:ext cx="6904197" cy="617138"/>
            <a:chOff x="0" y="0"/>
            <a:chExt cx="1818389" cy="1625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18389" cy="162538"/>
            </a:xfrm>
            <a:custGeom>
              <a:avLst/>
              <a:gdLst/>
              <a:ahLst/>
              <a:cxnLst/>
              <a:rect r="r" b="b" t="t" l="l"/>
              <a:pathLst>
                <a:path h="162538" w="1818389">
                  <a:moveTo>
                    <a:pt x="0" y="0"/>
                  </a:moveTo>
                  <a:lnTo>
                    <a:pt x="1818389" y="0"/>
                  </a:lnTo>
                  <a:lnTo>
                    <a:pt x="1818389" y="162538"/>
                  </a:lnTo>
                  <a:lnTo>
                    <a:pt x="0" y="162538"/>
                  </a:lnTo>
                  <a:close/>
                </a:path>
              </a:pathLst>
            </a:custGeom>
            <a:solidFill>
              <a:srgbClr val="DECAB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818389" cy="162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115124">
            <a:off x="1014033" y="9262467"/>
            <a:ext cx="1422180" cy="1244407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ECAB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413714" y="6504530"/>
            <a:ext cx="3374027" cy="645500"/>
            <a:chOff x="0" y="0"/>
            <a:chExt cx="793610" cy="1518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3610" cy="151829"/>
            </a:xfrm>
            <a:custGeom>
              <a:avLst/>
              <a:gdLst/>
              <a:ahLst/>
              <a:cxnLst/>
              <a:rect r="r" b="b" t="t" l="l"/>
              <a:pathLst>
                <a:path h="151829" w="793610">
                  <a:moveTo>
                    <a:pt x="75915" y="0"/>
                  </a:moveTo>
                  <a:lnTo>
                    <a:pt x="717696" y="0"/>
                  </a:lnTo>
                  <a:cubicBezTo>
                    <a:pt x="759622" y="0"/>
                    <a:pt x="793610" y="33988"/>
                    <a:pt x="793610" y="75915"/>
                  </a:cubicBezTo>
                  <a:lnTo>
                    <a:pt x="793610" y="75915"/>
                  </a:lnTo>
                  <a:cubicBezTo>
                    <a:pt x="793610" y="96048"/>
                    <a:pt x="785612" y="115358"/>
                    <a:pt x="771375" y="129594"/>
                  </a:cubicBezTo>
                  <a:cubicBezTo>
                    <a:pt x="757139" y="143831"/>
                    <a:pt x="737830" y="151829"/>
                    <a:pt x="717696" y="151829"/>
                  </a:cubicBezTo>
                  <a:lnTo>
                    <a:pt x="75915" y="151829"/>
                  </a:lnTo>
                  <a:cubicBezTo>
                    <a:pt x="55781" y="151829"/>
                    <a:pt x="36472" y="143831"/>
                    <a:pt x="22235" y="129594"/>
                  </a:cubicBezTo>
                  <a:cubicBezTo>
                    <a:pt x="7998" y="115358"/>
                    <a:pt x="0" y="96048"/>
                    <a:pt x="0" y="75915"/>
                  </a:cubicBezTo>
                  <a:lnTo>
                    <a:pt x="0" y="75915"/>
                  </a:lnTo>
                  <a:cubicBezTo>
                    <a:pt x="0" y="55781"/>
                    <a:pt x="7998" y="36472"/>
                    <a:pt x="22235" y="22235"/>
                  </a:cubicBezTo>
                  <a:cubicBezTo>
                    <a:pt x="36472" y="7998"/>
                    <a:pt x="55781" y="0"/>
                    <a:pt x="75915" y="0"/>
                  </a:cubicBezTo>
                  <a:close/>
                </a:path>
              </a:pathLst>
            </a:custGeom>
            <a:solidFill>
              <a:srgbClr val="697FA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93610" cy="199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6324243">
            <a:off x="12778242" y="1907109"/>
            <a:ext cx="711090" cy="622204"/>
            <a:chOff x="0" y="0"/>
            <a:chExt cx="812800" cy="711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7656895">
            <a:off x="278788" y="4542156"/>
            <a:ext cx="711090" cy="622204"/>
            <a:chOff x="0" y="0"/>
            <a:chExt cx="812800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741979">
            <a:off x="11550462" y="7795467"/>
            <a:ext cx="1378590" cy="1206266"/>
            <a:chOff x="0" y="0"/>
            <a:chExt cx="812800" cy="711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413714" y="3961994"/>
            <a:ext cx="12604534" cy="1924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45"/>
              </a:lnSpc>
            </a:pPr>
            <a:r>
              <a:rPr lang="en-US" sz="12066" b="true">
                <a:solidFill>
                  <a:srgbClr val="1E1E1E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感谢您的观看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13714" y="3404274"/>
            <a:ext cx="9191391" cy="57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1"/>
              </a:lnSpc>
            </a:pPr>
            <a:r>
              <a:rPr lang="en-US" sz="3199" b="true">
                <a:solidFill>
                  <a:srgbClr val="697FAE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Thank you for watching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74299" y="6593947"/>
            <a:ext cx="3052856" cy="425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0"/>
              </a:lnSpc>
            </a:pPr>
            <a:r>
              <a:rPr lang="en-US" sz="2766" b="true">
                <a:solidFill>
                  <a:srgbClr val="FFFFFF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主讲人：王嘉成</a:t>
            </a:r>
          </a:p>
        </p:txBody>
      </p:sp>
      <p:grpSp>
        <p:nvGrpSpPr>
          <p:cNvPr name="Group 27" id="27"/>
          <p:cNvGrpSpPr/>
          <p:nvPr/>
        </p:nvGrpSpPr>
        <p:grpSpPr>
          <a:xfrm rot="4473260">
            <a:off x="1422517" y="907776"/>
            <a:ext cx="791777" cy="692805"/>
            <a:chOff x="0" y="0"/>
            <a:chExt cx="812800" cy="7112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0" y="-36203"/>
            <a:ext cx="5517411" cy="5503617"/>
          </a:xfrm>
          <a:custGeom>
            <a:avLst/>
            <a:gdLst/>
            <a:ahLst/>
            <a:cxnLst/>
            <a:rect r="r" b="b" t="t" l="l"/>
            <a:pathLst>
              <a:path h="5503617" w="5517411">
                <a:moveTo>
                  <a:pt x="5517411" y="0"/>
                </a:moveTo>
                <a:lnTo>
                  <a:pt x="0" y="0"/>
                </a:lnTo>
                <a:lnTo>
                  <a:pt x="0" y="5503618"/>
                </a:lnTo>
                <a:lnTo>
                  <a:pt x="5517411" y="5503618"/>
                </a:lnTo>
                <a:lnTo>
                  <a:pt x="55174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700000">
            <a:off x="-1753032" y="3416533"/>
            <a:ext cx="6904197" cy="617138"/>
            <a:chOff x="0" y="0"/>
            <a:chExt cx="1818389" cy="1625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8389" cy="162538"/>
            </a:xfrm>
            <a:custGeom>
              <a:avLst/>
              <a:gdLst/>
              <a:ahLst/>
              <a:cxnLst/>
              <a:rect r="r" b="b" t="t" l="l"/>
              <a:pathLst>
                <a:path h="162538" w="1818389">
                  <a:moveTo>
                    <a:pt x="0" y="0"/>
                  </a:moveTo>
                  <a:lnTo>
                    <a:pt x="1818389" y="0"/>
                  </a:lnTo>
                  <a:lnTo>
                    <a:pt x="1818389" y="162538"/>
                  </a:lnTo>
                  <a:lnTo>
                    <a:pt x="0" y="162538"/>
                  </a:lnTo>
                  <a:close/>
                </a:path>
              </a:pathLst>
            </a:custGeom>
            <a:solidFill>
              <a:srgbClr val="DECAB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1818389" cy="162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10800000">
            <a:off x="-369522" y="4137507"/>
            <a:ext cx="3094914" cy="3087177"/>
          </a:xfrm>
          <a:custGeom>
            <a:avLst/>
            <a:gdLst/>
            <a:ahLst/>
            <a:cxnLst/>
            <a:rect r="r" b="b" t="t" l="l"/>
            <a:pathLst>
              <a:path h="3087177" w="3094914">
                <a:moveTo>
                  <a:pt x="3094915" y="0"/>
                </a:moveTo>
                <a:lnTo>
                  <a:pt x="0" y="0"/>
                </a:lnTo>
                <a:lnTo>
                  <a:pt x="0" y="3087177"/>
                </a:lnTo>
                <a:lnTo>
                  <a:pt x="3094915" y="3087177"/>
                </a:lnTo>
                <a:lnTo>
                  <a:pt x="309491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866341" y="5827645"/>
            <a:ext cx="4724040" cy="4712230"/>
          </a:xfrm>
          <a:custGeom>
            <a:avLst/>
            <a:gdLst/>
            <a:ahLst/>
            <a:cxnLst/>
            <a:rect r="r" b="b" t="t" l="l"/>
            <a:pathLst>
              <a:path h="4712230" w="4724040">
                <a:moveTo>
                  <a:pt x="4724040" y="0"/>
                </a:moveTo>
                <a:lnTo>
                  <a:pt x="0" y="0"/>
                </a:lnTo>
                <a:lnTo>
                  <a:pt x="0" y="4712230"/>
                </a:lnTo>
                <a:lnTo>
                  <a:pt x="4724040" y="4712230"/>
                </a:lnTo>
                <a:lnTo>
                  <a:pt x="47240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5303057" y="3876293"/>
            <a:ext cx="3912486" cy="3902704"/>
          </a:xfrm>
          <a:custGeom>
            <a:avLst/>
            <a:gdLst/>
            <a:ahLst/>
            <a:cxnLst/>
            <a:rect r="r" b="b" t="t" l="l"/>
            <a:pathLst>
              <a:path h="3902704" w="3912486">
                <a:moveTo>
                  <a:pt x="3912486" y="0"/>
                </a:moveTo>
                <a:lnTo>
                  <a:pt x="0" y="0"/>
                </a:lnTo>
                <a:lnTo>
                  <a:pt x="0" y="3902704"/>
                </a:lnTo>
                <a:lnTo>
                  <a:pt x="3912486" y="3902704"/>
                </a:lnTo>
                <a:lnTo>
                  <a:pt x="39124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6324243">
            <a:off x="14553145" y="8947198"/>
            <a:ext cx="711090" cy="622204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9C7F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8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741979">
            <a:off x="604196" y="5241574"/>
            <a:ext cx="1011807" cy="885331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9C7F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8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131987" y="4998767"/>
            <a:ext cx="1055825" cy="105582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97FA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435436" y="5069044"/>
            <a:ext cx="3859704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849" spc="179" b="true">
                <a:solidFill>
                  <a:srgbClr val="100F0D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产品功能介绍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238001" y="4998767"/>
            <a:ext cx="1055825" cy="105582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541450" y="5069044"/>
            <a:ext cx="3963127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849" spc="179" b="true">
                <a:solidFill>
                  <a:srgbClr val="100F0D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程序概要设计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102697" y="6981386"/>
            <a:ext cx="1055825" cy="105582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5406147" y="7051662"/>
            <a:ext cx="3398857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849" spc="179" b="true">
                <a:solidFill>
                  <a:srgbClr val="100F0D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软件架构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009082" y="5135719"/>
            <a:ext cx="1301635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b="true" sz="4700">
                <a:solidFill>
                  <a:srgbClr val="FFFFFF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15096" y="5135719"/>
            <a:ext cx="1301635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b="true" sz="4700">
                <a:solidFill>
                  <a:srgbClr val="FFFFFF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79792" y="7118337"/>
            <a:ext cx="1301635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b="true" sz="4700">
                <a:solidFill>
                  <a:srgbClr val="FFFFFF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786021" y="1793833"/>
            <a:ext cx="4715958" cy="1931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25"/>
              </a:lnSpc>
            </a:pPr>
            <a:r>
              <a:rPr lang="en-US" b="true" sz="12687">
                <a:solidFill>
                  <a:srgbClr val="1E1E1E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目录</a:t>
            </a:r>
          </a:p>
        </p:txBody>
      </p:sp>
      <p:grpSp>
        <p:nvGrpSpPr>
          <p:cNvPr name="Group 31" id="31"/>
          <p:cNvGrpSpPr/>
          <p:nvPr/>
        </p:nvGrpSpPr>
        <p:grpSpPr>
          <a:xfrm rot="-6324243">
            <a:off x="15341880" y="2404504"/>
            <a:ext cx="711090" cy="622204"/>
            <a:chOff x="0" y="0"/>
            <a:chExt cx="812800" cy="7112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850978" y="2868571"/>
            <a:ext cx="7437022" cy="7418429"/>
          </a:xfrm>
          <a:custGeom>
            <a:avLst/>
            <a:gdLst/>
            <a:ahLst/>
            <a:cxnLst/>
            <a:rect r="r" b="b" t="t" l="l"/>
            <a:pathLst>
              <a:path h="7418429" w="7437022">
                <a:moveTo>
                  <a:pt x="7437022" y="0"/>
                </a:moveTo>
                <a:lnTo>
                  <a:pt x="0" y="0"/>
                </a:lnTo>
                <a:lnTo>
                  <a:pt x="0" y="7418429"/>
                </a:lnTo>
                <a:lnTo>
                  <a:pt x="7437022" y="7418429"/>
                </a:lnTo>
                <a:lnTo>
                  <a:pt x="74370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-418216" y="-64778"/>
            <a:ext cx="3594590" cy="3585604"/>
          </a:xfrm>
          <a:custGeom>
            <a:avLst/>
            <a:gdLst/>
            <a:ahLst/>
            <a:cxnLst/>
            <a:rect r="r" b="b" t="t" l="l"/>
            <a:pathLst>
              <a:path h="3585604" w="3594590">
                <a:moveTo>
                  <a:pt x="3594590" y="0"/>
                </a:moveTo>
                <a:lnTo>
                  <a:pt x="0" y="0"/>
                </a:lnTo>
                <a:lnTo>
                  <a:pt x="0" y="3585604"/>
                </a:lnTo>
                <a:lnTo>
                  <a:pt x="3594590" y="3585604"/>
                </a:lnTo>
                <a:lnTo>
                  <a:pt x="35945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-585509" y="1930863"/>
            <a:ext cx="2741641" cy="2734786"/>
          </a:xfrm>
          <a:custGeom>
            <a:avLst/>
            <a:gdLst/>
            <a:ahLst/>
            <a:cxnLst/>
            <a:rect r="r" b="b" t="t" l="l"/>
            <a:pathLst>
              <a:path h="2734786" w="2741641">
                <a:moveTo>
                  <a:pt x="2741641" y="0"/>
                </a:moveTo>
                <a:lnTo>
                  <a:pt x="0" y="0"/>
                </a:lnTo>
                <a:lnTo>
                  <a:pt x="0" y="2734787"/>
                </a:lnTo>
                <a:lnTo>
                  <a:pt x="2741641" y="2734787"/>
                </a:lnTo>
                <a:lnTo>
                  <a:pt x="274164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782609" y="326570"/>
            <a:ext cx="4111558" cy="4101279"/>
          </a:xfrm>
          <a:custGeom>
            <a:avLst/>
            <a:gdLst/>
            <a:ahLst/>
            <a:cxnLst/>
            <a:rect r="r" b="b" t="t" l="l"/>
            <a:pathLst>
              <a:path h="4101279" w="4111558">
                <a:moveTo>
                  <a:pt x="4111557" y="0"/>
                </a:moveTo>
                <a:lnTo>
                  <a:pt x="0" y="0"/>
                </a:lnTo>
                <a:lnTo>
                  <a:pt x="0" y="4101279"/>
                </a:lnTo>
                <a:lnTo>
                  <a:pt x="4111557" y="4101279"/>
                </a:lnTo>
                <a:lnTo>
                  <a:pt x="411155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2700000">
            <a:off x="12782874" y="4595605"/>
            <a:ext cx="6904197" cy="617138"/>
            <a:chOff x="0" y="0"/>
            <a:chExt cx="1818389" cy="1625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18389" cy="162538"/>
            </a:xfrm>
            <a:custGeom>
              <a:avLst/>
              <a:gdLst/>
              <a:ahLst/>
              <a:cxnLst/>
              <a:rect r="r" b="b" t="t" l="l"/>
              <a:pathLst>
                <a:path h="162538" w="1818389">
                  <a:moveTo>
                    <a:pt x="0" y="0"/>
                  </a:moveTo>
                  <a:lnTo>
                    <a:pt x="1818389" y="0"/>
                  </a:lnTo>
                  <a:lnTo>
                    <a:pt x="1818389" y="162538"/>
                  </a:lnTo>
                  <a:lnTo>
                    <a:pt x="0" y="162538"/>
                  </a:lnTo>
                  <a:close/>
                </a:path>
              </a:pathLst>
            </a:custGeom>
            <a:solidFill>
              <a:srgbClr val="DECAB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818389" cy="162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115124">
            <a:off x="-189495" y="7602130"/>
            <a:ext cx="1422180" cy="1244407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ECAB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6324243">
            <a:off x="12521108" y="5092312"/>
            <a:ext cx="711090" cy="622204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7656895">
            <a:off x="560094" y="3028989"/>
            <a:ext cx="711090" cy="622204"/>
            <a:chOff x="0" y="0"/>
            <a:chExt cx="812800" cy="711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ECAB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4932948">
            <a:off x="11496422" y="7890534"/>
            <a:ext cx="1378590" cy="1206266"/>
            <a:chOff x="0" y="0"/>
            <a:chExt cx="812800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4473260">
            <a:off x="3729173" y="3985437"/>
            <a:ext cx="466312" cy="408023"/>
            <a:chOff x="0" y="0"/>
            <a:chExt cx="812800" cy="711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567513" y="4806555"/>
            <a:ext cx="8702167" cy="162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49"/>
              </a:lnSpc>
            </a:pPr>
            <a:r>
              <a:rPr lang="en-US" sz="9603" b="true">
                <a:solidFill>
                  <a:srgbClr val="1E1E1E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产品功能介绍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962805" y="2548369"/>
            <a:ext cx="3911583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28"/>
              </a:lnSpc>
            </a:pPr>
            <a:r>
              <a:rPr lang="en-US" b="true" sz="14524">
                <a:solidFill>
                  <a:srgbClr val="697FAE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176374" y="6669917"/>
            <a:ext cx="7335881" cy="302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8"/>
              </a:lnSpc>
            </a:pPr>
            <a:r>
              <a:rPr lang="en-US" sz="1600">
                <a:solidFill>
                  <a:srgbClr val="1E1E1E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该点餐小程序功能分为顾客和商家两部分，顾客可以点餐，而商家可以查看订单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62262" y="0"/>
            <a:ext cx="1961175" cy="1956272"/>
          </a:xfrm>
          <a:custGeom>
            <a:avLst/>
            <a:gdLst/>
            <a:ahLst/>
            <a:cxnLst/>
            <a:rect r="r" b="b" t="t" l="l"/>
            <a:pathLst>
              <a:path h="1956272" w="1961175">
                <a:moveTo>
                  <a:pt x="1961175" y="0"/>
                </a:moveTo>
                <a:lnTo>
                  <a:pt x="0" y="0"/>
                </a:lnTo>
                <a:lnTo>
                  <a:pt x="0" y="1956272"/>
                </a:lnTo>
                <a:lnTo>
                  <a:pt x="1961175" y="1956272"/>
                </a:lnTo>
                <a:lnTo>
                  <a:pt x="19611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-153535" y="1088803"/>
            <a:ext cx="1495813" cy="1492074"/>
          </a:xfrm>
          <a:custGeom>
            <a:avLst/>
            <a:gdLst/>
            <a:ahLst/>
            <a:cxnLst/>
            <a:rect r="r" b="b" t="t" l="l"/>
            <a:pathLst>
              <a:path h="1492074" w="1495813">
                <a:moveTo>
                  <a:pt x="1495813" y="0"/>
                </a:moveTo>
                <a:lnTo>
                  <a:pt x="0" y="0"/>
                </a:lnTo>
                <a:lnTo>
                  <a:pt x="0" y="1492074"/>
                </a:lnTo>
                <a:lnTo>
                  <a:pt x="1495813" y="1492074"/>
                </a:lnTo>
                <a:lnTo>
                  <a:pt x="14958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7656895">
            <a:off x="471495" y="1687930"/>
            <a:ext cx="387964" cy="339468"/>
            <a:chOff x="0" y="0"/>
            <a:chExt cx="812800" cy="7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6324243">
            <a:off x="17502902" y="1386405"/>
            <a:ext cx="882045" cy="771789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6579590" y="8582861"/>
            <a:ext cx="1708410" cy="1704139"/>
          </a:xfrm>
          <a:custGeom>
            <a:avLst/>
            <a:gdLst/>
            <a:ahLst/>
            <a:cxnLst/>
            <a:rect r="r" b="b" t="t" l="l"/>
            <a:pathLst>
              <a:path h="1704139" w="1708410">
                <a:moveTo>
                  <a:pt x="1708410" y="0"/>
                </a:moveTo>
                <a:lnTo>
                  <a:pt x="0" y="0"/>
                </a:lnTo>
                <a:lnTo>
                  <a:pt x="0" y="1704139"/>
                </a:lnTo>
                <a:lnTo>
                  <a:pt x="1708410" y="1704139"/>
                </a:lnTo>
                <a:lnTo>
                  <a:pt x="17084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8340919">
            <a:off x="-785859" y="7890534"/>
            <a:ext cx="1378590" cy="1206266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1287278">
            <a:off x="16903755" y="9089940"/>
            <a:ext cx="711090" cy="622204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29810" y="3275756"/>
            <a:ext cx="8640085" cy="5533311"/>
            <a:chOff x="0" y="0"/>
            <a:chExt cx="2275578" cy="14573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75578" cy="1457333"/>
            </a:xfrm>
            <a:custGeom>
              <a:avLst/>
              <a:gdLst/>
              <a:ahLst/>
              <a:cxnLst/>
              <a:rect r="r" b="b" t="t" l="l"/>
              <a:pathLst>
                <a:path h="1457333" w="2275578">
                  <a:moveTo>
                    <a:pt x="0" y="0"/>
                  </a:moveTo>
                  <a:lnTo>
                    <a:pt x="2275578" y="0"/>
                  </a:lnTo>
                  <a:lnTo>
                    <a:pt x="2275578" y="1457333"/>
                  </a:lnTo>
                  <a:lnTo>
                    <a:pt x="0" y="1457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697FAE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275578" cy="1514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806737" y="3975389"/>
            <a:ext cx="3774630" cy="710246"/>
            <a:chOff x="0" y="0"/>
            <a:chExt cx="994141" cy="18706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94141" cy="187061"/>
            </a:xfrm>
            <a:custGeom>
              <a:avLst/>
              <a:gdLst/>
              <a:ahLst/>
              <a:cxnLst/>
              <a:rect r="r" b="b" t="t" l="l"/>
              <a:pathLst>
                <a:path h="187061" w="994141">
                  <a:moveTo>
                    <a:pt x="93530" y="0"/>
                  </a:moveTo>
                  <a:lnTo>
                    <a:pt x="900611" y="0"/>
                  </a:lnTo>
                  <a:cubicBezTo>
                    <a:pt x="952266" y="0"/>
                    <a:pt x="994141" y="41875"/>
                    <a:pt x="994141" y="93530"/>
                  </a:cubicBezTo>
                  <a:lnTo>
                    <a:pt x="994141" y="93530"/>
                  </a:lnTo>
                  <a:cubicBezTo>
                    <a:pt x="994141" y="145186"/>
                    <a:pt x="952266" y="187061"/>
                    <a:pt x="900611" y="187061"/>
                  </a:cubicBezTo>
                  <a:lnTo>
                    <a:pt x="93530" y="187061"/>
                  </a:lnTo>
                  <a:cubicBezTo>
                    <a:pt x="41875" y="187061"/>
                    <a:pt x="0" y="145186"/>
                    <a:pt x="0" y="93530"/>
                  </a:cubicBezTo>
                  <a:lnTo>
                    <a:pt x="0" y="93530"/>
                  </a:lnTo>
                  <a:cubicBezTo>
                    <a:pt x="0" y="41875"/>
                    <a:pt x="41875" y="0"/>
                    <a:pt x="93530" y="0"/>
                  </a:cubicBezTo>
                  <a:close/>
                </a:path>
              </a:pathLst>
            </a:custGeom>
            <a:solidFill>
              <a:srgbClr val="A4B3D5">
                <a:alpha val="54902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994141" cy="187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761733" y="3275756"/>
            <a:ext cx="5596457" cy="5533311"/>
            <a:chOff x="0" y="0"/>
            <a:chExt cx="22843176" cy="2258543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843176" cy="22585494"/>
            </a:xfrm>
            <a:custGeom>
              <a:avLst/>
              <a:gdLst/>
              <a:ahLst/>
              <a:cxnLst/>
              <a:rect r="r" b="b" t="t" l="l"/>
              <a:pathLst>
                <a:path h="22585494" w="22843176">
                  <a:moveTo>
                    <a:pt x="0" y="0"/>
                  </a:moveTo>
                  <a:lnTo>
                    <a:pt x="22843176" y="0"/>
                  </a:lnTo>
                  <a:lnTo>
                    <a:pt x="22843176" y="22585494"/>
                  </a:lnTo>
                  <a:lnTo>
                    <a:pt x="0" y="22585494"/>
                  </a:lnTo>
                </a:path>
              </a:pathLst>
            </a:custGeom>
            <a:blipFill>
              <a:blip r:embed="rId6"/>
              <a:stretch>
                <a:fillRect l="-11891" t="0" r="-11891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889388" y="987661"/>
            <a:ext cx="65269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9"/>
              </a:lnSpc>
            </a:pPr>
            <a:r>
              <a:rPr lang="en-US" sz="6099" b="true">
                <a:solidFill>
                  <a:srgbClr val="1E1E1E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产品功能介绍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141025" y="3982278"/>
            <a:ext cx="3106054" cy="582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36"/>
              </a:lnSpc>
              <a:spcBef>
                <a:spcPct val="0"/>
              </a:spcBef>
            </a:pPr>
            <a:r>
              <a:rPr lang="en-US" b="true" sz="3100">
                <a:solidFill>
                  <a:srgbClr val="100F0D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功能概括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806737" y="4831690"/>
            <a:ext cx="6886232" cy="3970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1"/>
              </a:lnSpc>
            </a:pPr>
            <a:r>
              <a:rPr lang="en-US" sz="1899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       点餐小程序的功能实现分为用户和商家两部分依次实现，为了方便用户和商家进入不同的页面，为他们各自提供了注册和登录功能，用户注册登录后进入点餐页面，可以将菜品加入购物车，点击购物车进入购物车页面，可以提交订单。</a:t>
            </a:r>
          </a:p>
          <a:p>
            <a:pPr algn="just">
              <a:lnSpc>
                <a:spcPts val="3191"/>
              </a:lnSpc>
            </a:pPr>
            <a:r>
              <a:rPr lang="en-US" sz="1899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        商家注册登录后进入商家页面，商家页面目前只有一个查看订单按钮可使用，进入会展示订单列表以及对应概括信息，在该页面可以接单也可以删除订单，点击订单详情可以查看每个订单所点的菜品。</a:t>
            </a:r>
          </a:p>
          <a:p>
            <a:pPr algn="just">
              <a:lnSpc>
                <a:spcPts val="3191"/>
              </a:lnSpc>
            </a:pPr>
          </a:p>
          <a:p>
            <a:pPr algn="just" marL="0" indent="0" lvl="0">
              <a:lnSpc>
                <a:spcPts val="319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62262" y="0"/>
            <a:ext cx="1961175" cy="1956272"/>
          </a:xfrm>
          <a:custGeom>
            <a:avLst/>
            <a:gdLst/>
            <a:ahLst/>
            <a:cxnLst/>
            <a:rect r="r" b="b" t="t" l="l"/>
            <a:pathLst>
              <a:path h="1956272" w="1961175">
                <a:moveTo>
                  <a:pt x="1961175" y="0"/>
                </a:moveTo>
                <a:lnTo>
                  <a:pt x="0" y="0"/>
                </a:lnTo>
                <a:lnTo>
                  <a:pt x="0" y="1956272"/>
                </a:lnTo>
                <a:lnTo>
                  <a:pt x="1961175" y="1956272"/>
                </a:lnTo>
                <a:lnTo>
                  <a:pt x="19611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-153535" y="1088803"/>
            <a:ext cx="1495813" cy="1492074"/>
          </a:xfrm>
          <a:custGeom>
            <a:avLst/>
            <a:gdLst/>
            <a:ahLst/>
            <a:cxnLst/>
            <a:rect r="r" b="b" t="t" l="l"/>
            <a:pathLst>
              <a:path h="1492074" w="1495813">
                <a:moveTo>
                  <a:pt x="1495813" y="0"/>
                </a:moveTo>
                <a:lnTo>
                  <a:pt x="0" y="0"/>
                </a:lnTo>
                <a:lnTo>
                  <a:pt x="0" y="1492074"/>
                </a:lnTo>
                <a:lnTo>
                  <a:pt x="1495813" y="1492074"/>
                </a:lnTo>
                <a:lnTo>
                  <a:pt x="14958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7656895">
            <a:off x="471495" y="1687930"/>
            <a:ext cx="387964" cy="339468"/>
            <a:chOff x="0" y="0"/>
            <a:chExt cx="812800" cy="7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6324243">
            <a:off x="17502902" y="1386405"/>
            <a:ext cx="882045" cy="771789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6579590" y="8582861"/>
            <a:ext cx="1708410" cy="1704139"/>
          </a:xfrm>
          <a:custGeom>
            <a:avLst/>
            <a:gdLst/>
            <a:ahLst/>
            <a:cxnLst/>
            <a:rect r="r" b="b" t="t" l="l"/>
            <a:pathLst>
              <a:path h="1704139" w="1708410">
                <a:moveTo>
                  <a:pt x="1708410" y="0"/>
                </a:moveTo>
                <a:lnTo>
                  <a:pt x="0" y="0"/>
                </a:lnTo>
                <a:lnTo>
                  <a:pt x="0" y="1704139"/>
                </a:lnTo>
                <a:lnTo>
                  <a:pt x="1708410" y="1704139"/>
                </a:lnTo>
                <a:lnTo>
                  <a:pt x="17084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8340919">
            <a:off x="-785859" y="7890534"/>
            <a:ext cx="1378590" cy="1206266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1287278">
            <a:off x="16903755" y="9089940"/>
            <a:ext cx="711090" cy="622204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717948" y="2735675"/>
            <a:ext cx="3067232" cy="6356958"/>
          </a:xfrm>
          <a:custGeom>
            <a:avLst/>
            <a:gdLst/>
            <a:ahLst/>
            <a:cxnLst/>
            <a:rect r="r" b="b" t="t" l="l"/>
            <a:pathLst>
              <a:path h="6356958" w="3067232">
                <a:moveTo>
                  <a:pt x="0" y="0"/>
                </a:moveTo>
                <a:lnTo>
                  <a:pt x="3067233" y="0"/>
                </a:lnTo>
                <a:lnTo>
                  <a:pt x="306723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19344" y="2735675"/>
            <a:ext cx="3099017" cy="6356958"/>
          </a:xfrm>
          <a:custGeom>
            <a:avLst/>
            <a:gdLst/>
            <a:ahLst/>
            <a:cxnLst/>
            <a:rect r="r" b="b" t="t" l="l"/>
            <a:pathLst>
              <a:path h="6356958" w="3099017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035382" y="2735675"/>
            <a:ext cx="3146694" cy="6356958"/>
          </a:xfrm>
          <a:custGeom>
            <a:avLst/>
            <a:gdLst/>
            <a:ahLst/>
            <a:cxnLst/>
            <a:rect r="r" b="b" t="t" l="l"/>
            <a:pathLst>
              <a:path h="6356958" w="3146694">
                <a:moveTo>
                  <a:pt x="0" y="0"/>
                </a:moveTo>
                <a:lnTo>
                  <a:pt x="3146694" y="0"/>
                </a:lnTo>
                <a:lnTo>
                  <a:pt x="314669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683800" y="2735675"/>
            <a:ext cx="3130802" cy="6356958"/>
          </a:xfrm>
          <a:custGeom>
            <a:avLst/>
            <a:gdLst/>
            <a:ahLst/>
            <a:cxnLst/>
            <a:rect r="r" b="b" t="t" l="l"/>
            <a:pathLst>
              <a:path h="6356958" w="3130802">
                <a:moveTo>
                  <a:pt x="0" y="0"/>
                </a:moveTo>
                <a:lnTo>
                  <a:pt x="3130802" y="0"/>
                </a:lnTo>
                <a:lnTo>
                  <a:pt x="313080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889388" y="987661"/>
            <a:ext cx="65269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9"/>
              </a:lnSpc>
            </a:pPr>
            <a:r>
              <a:rPr lang="en-US" sz="6099" b="true">
                <a:solidFill>
                  <a:srgbClr val="1E1E1E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产品功能介绍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6495" y="9349206"/>
            <a:ext cx="4384715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1999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注册页面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16372" y="9396742"/>
            <a:ext cx="4384715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1999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点餐页面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31656" y="9349206"/>
            <a:ext cx="4384715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1999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登录页面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49080" y="9396742"/>
            <a:ext cx="4384715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1999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购物车页面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62262" y="0"/>
            <a:ext cx="1961175" cy="1956272"/>
          </a:xfrm>
          <a:custGeom>
            <a:avLst/>
            <a:gdLst/>
            <a:ahLst/>
            <a:cxnLst/>
            <a:rect r="r" b="b" t="t" l="l"/>
            <a:pathLst>
              <a:path h="1956272" w="1961175">
                <a:moveTo>
                  <a:pt x="1961175" y="0"/>
                </a:moveTo>
                <a:lnTo>
                  <a:pt x="0" y="0"/>
                </a:lnTo>
                <a:lnTo>
                  <a:pt x="0" y="1956272"/>
                </a:lnTo>
                <a:lnTo>
                  <a:pt x="1961175" y="1956272"/>
                </a:lnTo>
                <a:lnTo>
                  <a:pt x="19611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-153535" y="1088803"/>
            <a:ext cx="1495813" cy="1492074"/>
          </a:xfrm>
          <a:custGeom>
            <a:avLst/>
            <a:gdLst/>
            <a:ahLst/>
            <a:cxnLst/>
            <a:rect r="r" b="b" t="t" l="l"/>
            <a:pathLst>
              <a:path h="1492074" w="1495813">
                <a:moveTo>
                  <a:pt x="1495813" y="0"/>
                </a:moveTo>
                <a:lnTo>
                  <a:pt x="0" y="0"/>
                </a:lnTo>
                <a:lnTo>
                  <a:pt x="0" y="1492074"/>
                </a:lnTo>
                <a:lnTo>
                  <a:pt x="1495813" y="1492074"/>
                </a:lnTo>
                <a:lnTo>
                  <a:pt x="14958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7656895">
            <a:off x="471495" y="1687930"/>
            <a:ext cx="387964" cy="339468"/>
            <a:chOff x="0" y="0"/>
            <a:chExt cx="812800" cy="7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6324243">
            <a:off x="17502902" y="1386405"/>
            <a:ext cx="882045" cy="771789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6579590" y="8582861"/>
            <a:ext cx="1708410" cy="1704139"/>
          </a:xfrm>
          <a:custGeom>
            <a:avLst/>
            <a:gdLst/>
            <a:ahLst/>
            <a:cxnLst/>
            <a:rect r="r" b="b" t="t" l="l"/>
            <a:pathLst>
              <a:path h="1704139" w="1708410">
                <a:moveTo>
                  <a:pt x="1708410" y="0"/>
                </a:moveTo>
                <a:lnTo>
                  <a:pt x="0" y="0"/>
                </a:lnTo>
                <a:lnTo>
                  <a:pt x="0" y="1704139"/>
                </a:lnTo>
                <a:lnTo>
                  <a:pt x="1708410" y="1704139"/>
                </a:lnTo>
                <a:lnTo>
                  <a:pt x="17084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8340919">
            <a:off x="-785859" y="7890534"/>
            <a:ext cx="1378590" cy="1206266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1287278">
            <a:off x="16903755" y="9089940"/>
            <a:ext cx="711090" cy="622204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997431" y="2901342"/>
            <a:ext cx="3027501" cy="6356958"/>
          </a:xfrm>
          <a:custGeom>
            <a:avLst/>
            <a:gdLst/>
            <a:ahLst/>
            <a:cxnLst/>
            <a:rect r="r" b="b" t="t" l="l"/>
            <a:pathLst>
              <a:path h="6356958" w="3027501">
                <a:moveTo>
                  <a:pt x="0" y="0"/>
                </a:moveTo>
                <a:lnTo>
                  <a:pt x="3027501" y="0"/>
                </a:lnTo>
                <a:lnTo>
                  <a:pt x="302750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007105" y="2901342"/>
            <a:ext cx="3091071" cy="6356958"/>
          </a:xfrm>
          <a:custGeom>
            <a:avLst/>
            <a:gdLst/>
            <a:ahLst/>
            <a:cxnLst/>
            <a:rect r="r" b="b" t="t" l="l"/>
            <a:pathLst>
              <a:path h="6356958" w="3091071">
                <a:moveTo>
                  <a:pt x="0" y="0"/>
                </a:moveTo>
                <a:lnTo>
                  <a:pt x="3091071" y="0"/>
                </a:lnTo>
                <a:lnTo>
                  <a:pt x="309107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321857" y="2901342"/>
            <a:ext cx="3194371" cy="6356958"/>
          </a:xfrm>
          <a:custGeom>
            <a:avLst/>
            <a:gdLst/>
            <a:ahLst/>
            <a:cxnLst/>
            <a:rect r="r" b="b" t="t" l="l"/>
            <a:pathLst>
              <a:path h="6356958" w="3194371">
                <a:moveTo>
                  <a:pt x="0" y="0"/>
                </a:moveTo>
                <a:lnTo>
                  <a:pt x="3194372" y="0"/>
                </a:lnTo>
                <a:lnTo>
                  <a:pt x="319437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889388" y="987661"/>
            <a:ext cx="65269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9"/>
              </a:lnSpc>
            </a:pPr>
            <a:r>
              <a:rPr lang="en-US" sz="6099" b="true">
                <a:solidFill>
                  <a:srgbClr val="1E1E1E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产品功能介绍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8962" y="9349206"/>
            <a:ext cx="4384715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1999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商家功能页面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60283" y="9349206"/>
            <a:ext cx="4384715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1999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订单列表页面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26685" y="9349206"/>
            <a:ext cx="4384715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1999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购物车页面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850978" y="2868571"/>
            <a:ext cx="7437022" cy="7418429"/>
          </a:xfrm>
          <a:custGeom>
            <a:avLst/>
            <a:gdLst/>
            <a:ahLst/>
            <a:cxnLst/>
            <a:rect r="r" b="b" t="t" l="l"/>
            <a:pathLst>
              <a:path h="7418429" w="7437022">
                <a:moveTo>
                  <a:pt x="7437022" y="0"/>
                </a:moveTo>
                <a:lnTo>
                  <a:pt x="0" y="0"/>
                </a:lnTo>
                <a:lnTo>
                  <a:pt x="0" y="7418429"/>
                </a:lnTo>
                <a:lnTo>
                  <a:pt x="7437022" y="7418429"/>
                </a:lnTo>
                <a:lnTo>
                  <a:pt x="74370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-418216" y="-64778"/>
            <a:ext cx="3594590" cy="3585604"/>
          </a:xfrm>
          <a:custGeom>
            <a:avLst/>
            <a:gdLst/>
            <a:ahLst/>
            <a:cxnLst/>
            <a:rect r="r" b="b" t="t" l="l"/>
            <a:pathLst>
              <a:path h="3585604" w="3594590">
                <a:moveTo>
                  <a:pt x="3594590" y="0"/>
                </a:moveTo>
                <a:lnTo>
                  <a:pt x="0" y="0"/>
                </a:lnTo>
                <a:lnTo>
                  <a:pt x="0" y="3585604"/>
                </a:lnTo>
                <a:lnTo>
                  <a:pt x="3594590" y="3585604"/>
                </a:lnTo>
                <a:lnTo>
                  <a:pt x="35945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-585509" y="1930863"/>
            <a:ext cx="2741641" cy="2734786"/>
          </a:xfrm>
          <a:custGeom>
            <a:avLst/>
            <a:gdLst/>
            <a:ahLst/>
            <a:cxnLst/>
            <a:rect r="r" b="b" t="t" l="l"/>
            <a:pathLst>
              <a:path h="2734786" w="2741641">
                <a:moveTo>
                  <a:pt x="2741641" y="0"/>
                </a:moveTo>
                <a:lnTo>
                  <a:pt x="0" y="0"/>
                </a:lnTo>
                <a:lnTo>
                  <a:pt x="0" y="2734787"/>
                </a:lnTo>
                <a:lnTo>
                  <a:pt x="2741641" y="2734787"/>
                </a:lnTo>
                <a:lnTo>
                  <a:pt x="274164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782609" y="326570"/>
            <a:ext cx="4111558" cy="4101279"/>
          </a:xfrm>
          <a:custGeom>
            <a:avLst/>
            <a:gdLst/>
            <a:ahLst/>
            <a:cxnLst/>
            <a:rect r="r" b="b" t="t" l="l"/>
            <a:pathLst>
              <a:path h="4101279" w="4111558">
                <a:moveTo>
                  <a:pt x="4111557" y="0"/>
                </a:moveTo>
                <a:lnTo>
                  <a:pt x="0" y="0"/>
                </a:lnTo>
                <a:lnTo>
                  <a:pt x="0" y="4101279"/>
                </a:lnTo>
                <a:lnTo>
                  <a:pt x="4111557" y="4101279"/>
                </a:lnTo>
                <a:lnTo>
                  <a:pt x="411155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2700000">
            <a:off x="12782874" y="4595605"/>
            <a:ext cx="6904197" cy="617138"/>
            <a:chOff x="0" y="0"/>
            <a:chExt cx="1818389" cy="1625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18389" cy="162538"/>
            </a:xfrm>
            <a:custGeom>
              <a:avLst/>
              <a:gdLst/>
              <a:ahLst/>
              <a:cxnLst/>
              <a:rect r="r" b="b" t="t" l="l"/>
              <a:pathLst>
                <a:path h="162538" w="1818389">
                  <a:moveTo>
                    <a:pt x="0" y="0"/>
                  </a:moveTo>
                  <a:lnTo>
                    <a:pt x="1818389" y="0"/>
                  </a:lnTo>
                  <a:lnTo>
                    <a:pt x="1818389" y="162538"/>
                  </a:lnTo>
                  <a:lnTo>
                    <a:pt x="0" y="162538"/>
                  </a:lnTo>
                  <a:close/>
                </a:path>
              </a:pathLst>
            </a:custGeom>
            <a:solidFill>
              <a:srgbClr val="DECAB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818389" cy="162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115124">
            <a:off x="-189495" y="7602130"/>
            <a:ext cx="1422180" cy="1244407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ECAB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6324243">
            <a:off x="12521108" y="5092312"/>
            <a:ext cx="711090" cy="622204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7656895">
            <a:off x="560094" y="3028989"/>
            <a:ext cx="711090" cy="622204"/>
            <a:chOff x="0" y="0"/>
            <a:chExt cx="812800" cy="711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ECAB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4932948">
            <a:off x="11496422" y="7890534"/>
            <a:ext cx="1378590" cy="1206266"/>
            <a:chOff x="0" y="0"/>
            <a:chExt cx="812800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4473260">
            <a:off x="3729173" y="3985437"/>
            <a:ext cx="466312" cy="408023"/>
            <a:chOff x="0" y="0"/>
            <a:chExt cx="812800" cy="711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567513" y="4806555"/>
            <a:ext cx="8702167" cy="162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49"/>
              </a:lnSpc>
            </a:pPr>
            <a:r>
              <a:rPr lang="en-US" sz="9603" b="true">
                <a:solidFill>
                  <a:srgbClr val="1E1E1E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程序概要设计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962805" y="2548369"/>
            <a:ext cx="3911583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28"/>
              </a:lnSpc>
            </a:pPr>
            <a:r>
              <a:rPr lang="en-US" b="true" sz="14524">
                <a:solidFill>
                  <a:srgbClr val="697FAE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324938" y="6669917"/>
            <a:ext cx="7187317" cy="302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8"/>
              </a:lnSpc>
            </a:pPr>
            <a:r>
              <a:rPr lang="en-US" sz="1600">
                <a:solidFill>
                  <a:srgbClr val="1E1E1E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分配功能模块后，先在前端设计版型，后端配合设计接口实现功能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62262" y="0"/>
            <a:ext cx="1961175" cy="1956272"/>
          </a:xfrm>
          <a:custGeom>
            <a:avLst/>
            <a:gdLst/>
            <a:ahLst/>
            <a:cxnLst/>
            <a:rect r="r" b="b" t="t" l="l"/>
            <a:pathLst>
              <a:path h="1956272" w="1961175">
                <a:moveTo>
                  <a:pt x="1961175" y="0"/>
                </a:moveTo>
                <a:lnTo>
                  <a:pt x="0" y="0"/>
                </a:lnTo>
                <a:lnTo>
                  <a:pt x="0" y="1956272"/>
                </a:lnTo>
                <a:lnTo>
                  <a:pt x="1961175" y="1956272"/>
                </a:lnTo>
                <a:lnTo>
                  <a:pt x="19611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-153535" y="1088803"/>
            <a:ext cx="1495813" cy="1492074"/>
          </a:xfrm>
          <a:custGeom>
            <a:avLst/>
            <a:gdLst/>
            <a:ahLst/>
            <a:cxnLst/>
            <a:rect r="r" b="b" t="t" l="l"/>
            <a:pathLst>
              <a:path h="1492074" w="1495813">
                <a:moveTo>
                  <a:pt x="1495813" y="0"/>
                </a:moveTo>
                <a:lnTo>
                  <a:pt x="0" y="0"/>
                </a:lnTo>
                <a:lnTo>
                  <a:pt x="0" y="1492074"/>
                </a:lnTo>
                <a:lnTo>
                  <a:pt x="1495813" y="1492074"/>
                </a:lnTo>
                <a:lnTo>
                  <a:pt x="14958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7656895">
            <a:off x="471495" y="1687930"/>
            <a:ext cx="387964" cy="339468"/>
            <a:chOff x="0" y="0"/>
            <a:chExt cx="812800" cy="7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6324243">
            <a:off x="17502902" y="1386405"/>
            <a:ext cx="882045" cy="771789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6579590" y="8582861"/>
            <a:ext cx="1708410" cy="1704139"/>
          </a:xfrm>
          <a:custGeom>
            <a:avLst/>
            <a:gdLst/>
            <a:ahLst/>
            <a:cxnLst/>
            <a:rect r="r" b="b" t="t" l="l"/>
            <a:pathLst>
              <a:path h="1704139" w="1708410">
                <a:moveTo>
                  <a:pt x="1708410" y="0"/>
                </a:moveTo>
                <a:lnTo>
                  <a:pt x="0" y="0"/>
                </a:lnTo>
                <a:lnTo>
                  <a:pt x="0" y="1704139"/>
                </a:lnTo>
                <a:lnTo>
                  <a:pt x="1708410" y="1704139"/>
                </a:lnTo>
                <a:lnTo>
                  <a:pt x="17084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8340919">
            <a:off x="-785859" y="7890534"/>
            <a:ext cx="1378590" cy="1206266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1287278">
            <a:off x="16903755" y="9089940"/>
            <a:ext cx="711090" cy="622204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205499" y="2686400"/>
            <a:ext cx="4328391" cy="848321"/>
            <a:chOff x="0" y="0"/>
            <a:chExt cx="1139988" cy="2234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39988" cy="223426"/>
            </a:xfrm>
            <a:custGeom>
              <a:avLst/>
              <a:gdLst/>
              <a:ahLst/>
              <a:cxnLst/>
              <a:rect r="r" b="b" t="t" l="l"/>
              <a:pathLst>
                <a:path h="223426" w="1139988">
                  <a:moveTo>
                    <a:pt x="0" y="0"/>
                  </a:moveTo>
                  <a:lnTo>
                    <a:pt x="1139988" y="0"/>
                  </a:lnTo>
                  <a:lnTo>
                    <a:pt x="1139988" y="223426"/>
                  </a:lnTo>
                  <a:lnTo>
                    <a:pt x="0" y="223426"/>
                  </a:lnTo>
                  <a:close/>
                </a:path>
              </a:pathLst>
            </a:custGeom>
            <a:solidFill>
              <a:srgbClr val="DB9C7F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139988" cy="271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268349" y="3878988"/>
            <a:ext cx="4202690" cy="5511097"/>
            <a:chOff x="0" y="0"/>
            <a:chExt cx="1106881" cy="145148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06881" cy="1451482"/>
            </a:xfrm>
            <a:custGeom>
              <a:avLst/>
              <a:gdLst/>
              <a:ahLst/>
              <a:cxnLst/>
              <a:rect r="r" b="b" t="t" l="l"/>
              <a:pathLst>
                <a:path h="1451482" w="1106881">
                  <a:moveTo>
                    <a:pt x="0" y="0"/>
                  </a:moveTo>
                  <a:lnTo>
                    <a:pt x="1106881" y="0"/>
                  </a:lnTo>
                  <a:lnTo>
                    <a:pt x="1106881" y="1451482"/>
                  </a:lnTo>
                  <a:lnTo>
                    <a:pt x="0" y="1451482"/>
                  </a:lnTo>
                  <a:close/>
                </a:path>
              </a:pathLst>
            </a:custGeom>
            <a:solidFill>
              <a:srgbClr val="DB9C7F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106881" cy="1499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7508481" y="2686400"/>
            <a:ext cx="7743014" cy="6165375"/>
          </a:xfrm>
          <a:custGeom>
            <a:avLst/>
            <a:gdLst/>
            <a:ahLst/>
            <a:cxnLst/>
            <a:rect r="r" b="b" t="t" l="l"/>
            <a:pathLst>
              <a:path h="6165375" w="7743014">
                <a:moveTo>
                  <a:pt x="0" y="0"/>
                </a:moveTo>
                <a:lnTo>
                  <a:pt x="7743014" y="0"/>
                </a:lnTo>
                <a:lnTo>
                  <a:pt x="7743014" y="6165375"/>
                </a:lnTo>
                <a:lnTo>
                  <a:pt x="0" y="6165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889388" y="987661"/>
            <a:ext cx="65269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9"/>
              </a:lnSpc>
            </a:pPr>
            <a:r>
              <a:rPr lang="en-US" sz="6099" b="true">
                <a:solidFill>
                  <a:srgbClr val="1E1E1E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程序概要设计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59003" y="4230046"/>
            <a:ext cx="3621383" cy="546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3"/>
              </a:lnSpc>
            </a:pPr>
            <a:r>
              <a:rPr lang="en-US" sz="1615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前端开发使用微信开发者工具，负责页面设计以及部分数据传输。</a:t>
            </a:r>
          </a:p>
          <a:p>
            <a:pPr algn="l">
              <a:lnSpc>
                <a:spcPts val="2713"/>
              </a:lnSpc>
            </a:pPr>
            <a:r>
              <a:rPr lang="en-US" sz="1615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语言：WXML、WXSS、JavaScript。</a:t>
            </a:r>
          </a:p>
          <a:p>
            <a:pPr algn="l">
              <a:lnSpc>
                <a:spcPts val="2713"/>
              </a:lnSpc>
            </a:pPr>
            <a:r>
              <a:rPr lang="en-US" sz="1615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分层设计：</a:t>
            </a:r>
          </a:p>
          <a:p>
            <a:pPr algn="l">
              <a:lnSpc>
                <a:spcPts val="2713"/>
              </a:lnSpc>
            </a:pPr>
            <a:r>
              <a:rPr lang="en-US" sz="1615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· </a:t>
            </a:r>
            <a:r>
              <a:rPr lang="en-US" sz="1615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images储存前端要使用的图片。</a:t>
            </a:r>
          </a:p>
          <a:p>
            <a:pPr algn="l">
              <a:lnSpc>
                <a:spcPts val="2713"/>
              </a:lnSpc>
            </a:pPr>
            <a:r>
              <a:rPr lang="en-US" sz="1615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· pages为页面设计板块，js文件实现功能，wxml文件实现页面，wxss实现页面样式。</a:t>
            </a:r>
          </a:p>
          <a:p>
            <a:pPr algn="l">
              <a:lnSpc>
                <a:spcPts val="2713"/>
              </a:lnSpc>
            </a:pPr>
            <a:r>
              <a:rPr lang="en-US" sz="1615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功能实现：</a:t>
            </a:r>
          </a:p>
          <a:p>
            <a:pPr algn="l">
              <a:lnSpc>
                <a:spcPts val="2713"/>
              </a:lnSpc>
            </a:pPr>
            <a:r>
              <a:rPr lang="en-US" sz="1615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· 用 wx.request 与后端进行数据交互。</a:t>
            </a:r>
          </a:p>
          <a:p>
            <a:pPr algn="l">
              <a:lnSpc>
                <a:spcPts val="2713"/>
              </a:lnSpc>
            </a:pPr>
            <a:r>
              <a:rPr lang="en-US" sz="1615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· 数据绑定与双向绑定，使用 setData 更新 UI。</a:t>
            </a:r>
          </a:p>
          <a:p>
            <a:pPr algn="l">
              <a:lnSpc>
                <a:spcPts val="2713"/>
              </a:lnSpc>
            </a:pPr>
            <a:r>
              <a:rPr lang="en-US" sz="1615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· 页面跳转与参数传递通过 navigateTo 或 redirectTo。</a:t>
            </a:r>
          </a:p>
          <a:p>
            <a:pPr algn="l">
              <a:lnSpc>
                <a:spcPts val="2713"/>
              </a:lnSpc>
            </a:pPr>
          </a:p>
          <a:p>
            <a:pPr algn="l" marL="0" indent="0" lvl="0">
              <a:lnSpc>
                <a:spcPts val="2713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3048179" y="2792906"/>
            <a:ext cx="2643031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  <a:r>
              <a:rPr lang="en-US" b="true" sz="2800">
                <a:solidFill>
                  <a:srgbClr val="FFFFFF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前端开发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F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62262" y="0"/>
            <a:ext cx="1961175" cy="1956272"/>
          </a:xfrm>
          <a:custGeom>
            <a:avLst/>
            <a:gdLst/>
            <a:ahLst/>
            <a:cxnLst/>
            <a:rect r="r" b="b" t="t" l="l"/>
            <a:pathLst>
              <a:path h="1956272" w="1961175">
                <a:moveTo>
                  <a:pt x="1961175" y="0"/>
                </a:moveTo>
                <a:lnTo>
                  <a:pt x="0" y="0"/>
                </a:lnTo>
                <a:lnTo>
                  <a:pt x="0" y="1956272"/>
                </a:lnTo>
                <a:lnTo>
                  <a:pt x="1961175" y="1956272"/>
                </a:lnTo>
                <a:lnTo>
                  <a:pt x="19611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-153535" y="1088803"/>
            <a:ext cx="1495813" cy="1492074"/>
          </a:xfrm>
          <a:custGeom>
            <a:avLst/>
            <a:gdLst/>
            <a:ahLst/>
            <a:cxnLst/>
            <a:rect r="r" b="b" t="t" l="l"/>
            <a:pathLst>
              <a:path h="1492074" w="1495813">
                <a:moveTo>
                  <a:pt x="1495813" y="0"/>
                </a:moveTo>
                <a:lnTo>
                  <a:pt x="0" y="0"/>
                </a:lnTo>
                <a:lnTo>
                  <a:pt x="0" y="1492074"/>
                </a:lnTo>
                <a:lnTo>
                  <a:pt x="1495813" y="1492074"/>
                </a:lnTo>
                <a:lnTo>
                  <a:pt x="14958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7656895">
            <a:off x="471495" y="1687930"/>
            <a:ext cx="387964" cy="339468"/>
            <a:chOff x="0" y="0"/>
            <a:chExt cx="812800" cy="7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6324243">
            <a:off x="17502902" y="1386405"/>
            <a:ext cx="882045" cy="771789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6579590" y="8582861"/>
            <a:ext cx="1708410" cy="1704139"/>
          </a:xfrm>
          <a:custGeom>
            <a:avLst/>
            <a:gdLst/>
            <a:ahLst/>
            <a:cxnLst/>
            <a:rect r="r" b="b" t="t" l="l"/>
            <a:pathLst>
              <a:path h="1704139" w="1708410">
                <a:moveTo>
                  <a:pt x="1708410" y="0"/>
                </a:moveTo>
                <a:lnTo>
                  <a:pt x="0" y="0"/>
                </a:lnTo>
                <a:lnTo>
                  <a:pt x="0" y="1704139"/>
                </a:lnTo>
                <a:lnTo>
                  <a:pt x="1708410" y="1704139"/>
                </a:lnTo>
                <a:lnTo>
                  <a:pt x="17084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8340919">
            <a:off x="-785859" y="7890534"/>
            <a:ext cx="1378590" cy="1206266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9C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1287278">
            <a:off x="16903755" y="9089940"/>
            <a:ext cx="711090" cy="622204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B3D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140107" y="2646376"/>
            <a:ext cx="9125915" cy="848321"/>
            <a:chOff x="0" y="0"/>
            <a:chExt cx="2403533" cy="2234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03533" cy="223426"/>
            </a:xfrm>
            <a:custGeom>
              <a:avLst/>
              <a:gdLst/>
              <a:ahLst/>
              <a:cxnLst/>
              <a:rect r="r" b="b" t="t" l="l"/>
              <a:pathLst>
                <a:path h="223426" w="2403533">
                  <a:moveTo>
                    <a:pt x="0" y="0"/>
                  </a:moveTo>
                  <a:lnTo>
                    <a:pt x="2403533" y="0"/>
                  </a:lnTo>
                  <a:lnTo>
                    <a:pt x="2403533" y="223426"/>
                  </a:lnTo>
                  <a:lnTo>
                    <a:pt x="0" y="223426"/>
                  </a:lnTo>
                  <a:close/>
                </a:path>
              </a:pathLst>
            </a:custGeom>
            <a:solidFill>
              <a:srgbClr val="697FAE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403533" cy="271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140107" y="3815112"/>
            <a:ext cx="9125915" cy="5792417"/>
            <a:chOff x="0" y="0"/>
            <a:chExt cx="2403533" cy="15255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03533" cy="1525575"/>
            </a:xfrm>
            <a:custGeom>
              <a:avLst/>
              <a:gdLst/>
              <a:ahLst/>
              <a:cxnLst/>
              <a:rect r="r" b="b" t="t" l="l"/>
              <a:pathLst>
                <a:path h="1525575" w="2403533">
                  <a:moveTo>
                    <a:pt x="0" y="0"/>
                  </a:moveTo>
                  <a:lnTo>
                    <a:pt x="2403533" y="0"/>
                  </a:lnTo>
                  <a:lnTo>
                    <a:pt x="2403533" y="1525575"/>
                  </a:lnTo>
                  <a:lnTo>
                    <a:pt x="0" y="1525575"/>
                  </a:lnTo>
                  <a:close/>
                </a:path>
              </a:pathLst>
            </a:custGeom>
            <a:solidFill>
              <a:srgbClr val="697FAE">
                <a:alpha val="1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2403533" cy="1573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103564" y="2299982"/>
            <a:ext cx="2364156" cy="7423399"/>
          </a:xfrm>
          <a:custGeom>
            <a:avLst/>
            <a:gdLst/>
            <a:ahLst/>
            <a:cxnLst/>
            <a:rect r="r" b="b" t="t" l="l"/>
            <a:pathLst>
              <a:path h="7423399" w="2364156">
                <a:moveTo>
                  <a:pt x="0" y="0"/>
                </a:moveTo>
                <a:lnTo>
                  <a:pt x="2364156" y="0"/>
                </a:lnTo>
                <a:lnTo>
                  <a:pt x="2364156" y="7423399"/>
                </a:lnTo>
                <a:lnTo>
                  <a:pt x="0" y="74233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9114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889388" y="987661"/>
            <a:ext cx="65269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9"/>
              </a:lnSpc>
            </a:pPr>
            <a:r>
              <a:rPr lang="en-US" sz="6099" b="true">
                <a:solidFill>
                  <a:srgbClr val="1E1E1E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程序概要设计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753720" y="4142397"/>
            <a:ext cx="3354966" cy="5049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后端开发使用IDEA，负责将搜寻并传输数据。</a:t>
            </a:r>
          </a:p>
          <a:p>
            <a:pPr algn="l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语言：Java + Spring Boot</a:t>
            </a:r>
          </a:p>
          <a:p>
            <a:pPr algn="l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框架：</a:t>
            </a:r>
          </a:p>
          <a:p>
            <a:pPr algn="l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· Spring MVC：处理请求和响应。</a:t>
            </a:r>
          </a:p>
          <a:p>
            <a:pPr algn="l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· MyBatis：实现数据库操作。</a:t>
            </a:r>
          </a:p>
          <a:p>
            <a:pPr algn="l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接口设计：</a:t>
            </a:r>
          </a:p>
          <a:p>
            <a:pPr algn="l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· 用户登录、注册：验证用户身份并返回角色信息。</a:t>
            </a:r>
          </a:p>
          <a:p>
            <a:pPr algn="l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· 菜单接口：提供商品列表、商品详情。</a:t>
            </a:r>
          </a:p>
          <a:p>
            <a:pPr algn="l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· 订单接口：处理下单、接单、订单状态更新。</a:t>
            </a:r>
          </a:p>
          <a:p>
            <a:pPr algn="l" marL="0" indent="0" lvl="0">
              <a:lnSpc>
                <a:spcPts val="2856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0381549" y="2772595"/>
            <a:ext cx="2643031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  <a:r>
              <a:rPr lang="en-US" b="true" sz="2800">
                <a:solidFill>
                  <a:srgbClr val="FFFFFF"/>
                </a:solidFill>
                <a:latin typeface="思源宋体 Bold"/>
                <a:ea typeface="思源宋体 Bold"/>
                <a:cs typeface="思源宋体 Bold"/>
                <a:sym typeface="思源宋体 Bold"/>
              </a:rPr>
              <a:t>后端开发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40473" y="4142397"/>
            <a:ext cx="3354966" cy="5049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分层设计：</a:t>
            </a:r>
          </a:p>
          <a:p>
            <a:pPr algn="l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· entity：实体类是用于表示数据库中的表结构的数据模型；</a:t>
            </a:r>
          </a:p>
          <a:p>
            <a:pPr algn="l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· dao：负责与数据库交互，执行创建、读取、更新、删除操作</a:t>
            </a:r>
            <a:r>
              <a:rPr lang="en-US" sz="1700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，在 MyBatis 中，DAO 通常由 Mapper 接口代替；</a:t>
            </a:r>
          </a:p>
          <a:p>
            <a:pPr algn="l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· service处理业务逻辑，是整个应用的核心部分；</a:t>
            </a:r>
          </a:p>
          <a:p>
            <a:pPr algn="l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· controller：是应用的入口，负责处理用户的 HTTP 请求；</a:t>
            </a:r>
          </a:p>
          <a:p>
            <a:pPr algn="l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1700">
                <a:solidFill>
                  <a:srgbClr val="1E1E1E"/>
                </a:solidFill>
                <a:latin typeface="思源宋体"/>
                <a:ea typeface="思源宋体"/>
                <a:cs typeface="思源宋体"/>
                <a:sym typeface="思源宋体"/>
              </a:rPr>
              <a:t>· mapper：是 MyBatis 提供的接口，用于将 SQL 查询与 DAO 方法绑定。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DAGXAlsbAuc</dc:identifier>
  <dcterms:modified xsi:type="dcterms:W3CDTF">2011-08-01T06:04:30Z</dcterms:modified>
  <cp:revision>1</cp:revision>
  <dc:title>紫黄色几何简约风大学生职业生涯规划课堂汇报ppt演示文稿</dc:title>
</cp:coreProperties>
</file>